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0" r:id="rId4"/>
    <p:sldId id="274" r:id="rId5"/>
    <p:sldId id="275" r:id="rId6"/>
    <p:sldId id="276" r:id="rId7"/>
    <p:sldId id="267" r:id="rId8"/>
    <p:sldId id="268" r:id="rId9"/>
    <p:sldId id="277" r:id="rId10"/>
    <p:sldId id="269" r:id="rId11"/>
    <p:sldId id="278" r:id="rId12"/>
    <p:sldId id="279" r:id="rId13"/>
    <p:sldId id="270" r:id="rId14"/>
    <p:sldId id="271" r:id="rId15"/>
    <p:sldId id="273"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EFE"/>
    <a:srgbClr val="F8F8F8"/>
    <a:srgbClr val="F18E50"/>
    <a:srgbClr val="FDC63C"/>
    <a:srgbClr val="F6B54C"/>
    <a:srgbClr val="565656"/>
    <a:srgbClr val="D4ECFE"/>
    <a:srgbClr val="EF655D"/>
    <a:srgbClr val="F5F0DA"/>
    <a:srgbClr val="2E4A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0" autoAdjust="0"/>
    <p:restoredTop sz="94660"/>
  </p:normalViewPr>
  <p:slideViewPr>
    <p:cSldViewPr snapToGrid="0">
      <p:cViewPr>
        <p:scale>
          <a:sx n="75" d="100"/>
          <a:sy n="75" d="100"/>
        </p:scale>
        <p:origin x="776" y="5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48A1CD4E-E855-4839-933D-28196E2DC305}" type="datetimeFigureOut">
              <a:rPr lang="zh-CN" altLang="en-US" smtClean="0"/>
              <a:t>2024/2/15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243829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8A1CD4E-E855-4839-933D-28196E2DC305}" type="datetimeFigureOut">
              <a:rPr lang="zh-CN" altLang="en-US" smtClean="0"/>
              <a:t>2024/2/15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2089384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8A1CD4E-E855-4839-933D-28196E2DC305}" type="datetimeFigureOut">
              <a:rPr lang="zh-CN" altLang="en-US" smtClean="0"/>
              <a:t>2024/2/15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1512161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8A1CD4E-E855-4839-933D-28196E2DC305}" type="datetimeFigureOut">
              <a:rPr lang="zh-CN" altLang="en-US" smtClean="0"/>
              <a:t>2024/2/15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98657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48A1CD4E-E855-4839-933D-28196E2DC305}" type="datetimeFigureOut">
              <a:rPr lang="zh-CN" altLang="en-US" smtClean="0"/>
              <a:t>2024/2/15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97175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8A1CD4E-E855-4839-933D-28196E2DC305}" type="datetimeFigureOut">
              <a:rPr lang="zh-CN" altLang="en-US" smtClean="0"/>
              <a:t>2024/2/15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3717117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8A1CD4E-E855-4839-933D-28196E2DC305}" type="datetimeFigureOut">
              <a:rPr lang="zh-CN" altLang="en-US" smtClean="0"/>
              <a:t>2024/2/15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4993722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8A1CD4E-E855-4839-933D-28196E2DC305}" type="datetimeFigureOut">
              <a:rPr lang="zh-CN" altLang="en-US" smtClean="0"/>
              <a:t>2024/2/15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525195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8A1CD4E-E855-4839-933D-28196E2DC305}" type="datetimeFigureOut">
              <a:rPr lang="zh-CN" altLang="en-US" smtClean="0"/>
              <a:t>2024/2/15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2746200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48A1CD4E-E855-4839-933D-28196E2DC305}" type="datetimeFigureOut">
              <a:rPr lang="zh-CN" altLang="en-US" smtClean="0"/>
              <a:t>2024/2/15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4085842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48A1CD4E-E855-4839-933D-28196E2DC305}" type="datetimeFigureOut">
              <a:rPr lang="zh-CN" altLang="en-US" smtClean="0"/>
              <a:t>2024/2/15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2825069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1CD4E-E855-4839-933D-28196E2DC305}" type="datetimeFigureOut">
              <a:rPr lang="zh-CN" altLang="en-US" smtClean="0"/>
              <a:t>2024/2/15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5F79FD-E64A-4928-883D-136EE7C0EA98}" type="slidenum">
              <a:rPr lang="zh-CN" altLang="en-US" smtClean="0"/>
              <a:t>‹#›</a:t>
            </a:fld>
            <a:endParaRPr lang="zh-CN" altLang="en-US"/>
          </a:p>
        </p:txBody>
      </p:sp>
    </p:spTree>
    <p:extLst>
      <p:ext uri="{BB962C8B-B14F-4D97-AF65-F5344CB8AC3E}">
        <p14:creationId xmlns:p14="http://schemas.microsoft.com/office/powerpoint/2010/main" val="12924902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3.png"/><Relationship Id="rId7"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1.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smtClean="0">
                <a:latin typeface="Arial Black" panose="020B0A04020102020204" pitchFamily="34" charset="0"/>
              </a:rPr>
              <a:t>DST-GPT</a:t>
            </a:r>
            <a:endParaRPr lang="zh-CN" altLang="en-US" dirty="0">
              <a:latin typeface="Arial Black" panose="020B0A04020102020204" pitchFamily="34" charset="0"/>
            </a:endParaRPr>
          </a:p>
        </p:txBody>
      </p:sp>
      <p:sp>
        <p:nvSpPr>
          <p:cNvPr id="3" name="副标题 2"/>
          <p:cNvSpPr>
            <a:spLocks noGrp="1"/>
          </p:cNvSpPr>
          <p:nvPr>
            <p:ph type="subTitle" idx="1"/>
          </p:nvPr>
        </p:nvSpPr>
        <p:spPr>
          <a:xfrm>
            <a:off x="1259840" y="3608811"/>
            <a:ext cx="10043160" cy="434869"/>
          </a:xfrm>
          <a:solidFill>
            <a:srgbClr val="F8F8F8">
              <a:alpha val="40000"/>
            </a:srgbClr>
          </a:solidFill>
        </p:spPr>
        <p:txBody>
          <a:bodyPr>
            <a:normAutofit/>
          </a:bodyPr>
          <a:lstStyle/>
          <a:p>
            <a:r>
              <a:rPr lang="en-US" altLang="zh-CN" dirty="0" smtClean="0">
                <a:latin typeface="Arial" panose="020B0604020202020204" pitchFamily="34" charset="0"/>
                <a:cs typeface="Arial" panose="020B0604020202020204" pitchFamily="34" charset="0"/>
              </a:rPr>
              <a:t>Chatting with your own </a:t>
            </a:r>
            <a:r>
              <a:rPr lang="en-US" altLang="zh-CN" b="1" dirty="0" smtClean="0">
                <a:solidFill>
                  <a:schemeClr val="accent1"/>
                </a:solidFill>
                <a:latin typeface="Arial" panose="020B0604020202020204" pitchFamily="34" charset="0"/>
                <a:cs typeface="Arial" panose="020B0604020202020204" pitchFamily="34" charset="0"/>
              </a:rPr>
              <a:t>Don’t Starve </a:t>
            </a:r>
            <a:r>
              <a:rPr lang="en-US" altLang="zh-CN" dirty="0" smtClean="0">
                <a:latin typeface="Arial" panose="020B0604020202020204" pitchFamily="34" charset="0"/>
                <a:cs typeface="Arial" panose="020B0604020202020204" pitchFamily="34" charset="0"/>
              </a:rPr>
              <a:t>&amp; </a:t>
            </a:r>
            <a:r>
              <a:rPr lang="en-US" altLang="zh-CN" b="1" dirty="0" smtClean="0">
                <a:solidFill>
                  <a:schemeClr val="accent1"/>
                </a:solidFill>
                <a:latin typeface="Arial" panose="020B0604020202020204" pitchFamily="34" charset="0"/>
                <a:cs typeface="Arial" panose="020B0604020202020204" pitchFamily="34" charset="0"/>
              </a:rPr>
              <a:t>Don’t Starve Together </a:t>
            </a:r>
            <a:r>
              <a:rPr lang="en-US" altLang="zh-CN" dirty="0" smtClean="0">
                <a:latin typeface="Arial" panose="020B0604020202020204" pitchFamily="34" charset="0"/>
                <a:cs typeface="Arial" panose="020B0604020202020204" pitchFamily="34" charset="0"/>
              </a:rPr>
              <a:t>Expert</a:t>
            </a:r>
            <a:r>
              <a:rPr lang="en-US" altLang="zh-CN" dirty="0" smtClean="0">
                <a:latin typeface="Arial" panose="020B0604020202020204" pitchFamily="34" charset="0"/>
                <a:cs typeface="Arial" panose="020B0604020202020204" pitchFamily="34" charset="0"/>
              </a:rPr>
              <a:t>!</a:t>
            </a:r>
            <a:endParaRPr lang="zh-CN" altLang="en-US" dirty="0">
              <a:latin typeface="Arial" panose="020B0604020202020204" pitchFamily="34" charset="0"/>
              <a:cs typeface="Arial" panose="020B0604020202020204" pitchFamily="34" charset="0"/>
            </a:endParaRPr>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b="25044"/>
          <a:stretch/>
        </p:blipFill>
        <p:spPr>
          <a:xfrm>
            <a:off x="4404421" y="1473"/>
            <a:ext cx="3164450" cy="2371943"/>
          </a:xfrm>
          <a:prstGeom prst="rect">
            <a:avLst/>
          </a:prstGeom>
        </p:spPr>
      </p:pic>
      <p:sp>
        <p:nvSpPr>
          <p:cNvPr id="5" name="文本框 4"/>
          <p:cNvSpPr txBox="1"/>
          <p:nvPr/>
        </p:nvSpPr>
        <p:spPr>
          <a:xfrm>
            <a:off x="4731112" y="4175981"/>
            <a:ext cx="2965087" cy="646331"/>
          </a:xfrm>
          <a:prstGeom prst="rect">
            <a:avLst/>
          </a:prstGeom>
          <a:solidFill>
            <a:srgbClr val="FEFEFE">
              <a:alpha val="40000"/>
            </a:srgbClr>
          </a:solidFill>
        </p:spPr>
        <p:txBody>
          <a:bodyPr wrap="square" rtlCol="0">
            <a:spAutoFit/>
          </a:bodyPr>
          <a:lstStyle/>
          <a:p>
            <a:r>
              <a:rPr lang="en-US" altLang="zh-CN" dirty="0" smtClean="0">
                <a:solidFill>
                  <a:schemeClr val="accent1"/>
                </a:solidFill>
                <a:latin typeface="Arial" panose="020B0604020202020204" pitchFamily="34" charset="0"/>
                <a:cs typeface="Arial" panose="020B0604020202020204" pitchFamily="34" charset="0"/>
              </a:rPr>
              <a:t>@</a:t>
            </a:r>
            <a:r>
              <a:rPr lang="zh-CN" altLang="en-US" dirty="0" smtClean="0">
                <a:solidFill>
                  <a:schemeClr val="accent1"/>
                </a:solidFill>
                <a:latin typeface="Arial" panose="020B0604020202020204" pitchFamily="34" charset="0"/>
                <a:cs typeface="Arial" panose="020B0604020202020204" pitchFamily="34" charset="0"/>
              </a:rPr>
              <a:t>小孩梓</a:t>
            </a:r>
            <a:r>
              <a:rPr lang="en-US" altLang="zh-CN" dirty="0" smtClean="0">
                <a:solidFill>
                  <a:schemeClr val="accent1"/>
                </a:solidFill>
                <a:latin typeface="Arial" panose="020B0604020202020204" pitchFamily="34" charset="0"/>
                <a:cs typeface="Arial" panose="020B0604020202020204" pitchFamily="34" charset="0"/>
              </a:rPr>
              <a:t>Sakura</a:t>
            </a:r>
          </a:p>
          <a:p>
            <a:r>
              <a:rPr lang="en-US" altLang="zh-CN" dirty="0" smtClean="0">
                <a:solidFill>
                  <a:schemeClr val="accent1"/>
                </a:solidFill>
                <a:latin typeface="Arial" panose="020B0604020202020204" pitchFamily="34" charset="0"/>
                <a:cs typeface="Arial" panose="020B0604020202020204" pitchFamily="34" charset="0"/>
              </a:rPr>
              <a:t>bili_sakura@zju.edu.cn</a:t>
            </a:r>
            <a:endParaRPr lang="zh-CN" altLang="en-US" dirty="0">
              <a:solidFill>
                <a:schemeClr val="accent1"/>
              </a:solidFill>
              <a:latin typeface="Arial" panose="020B0604020202020204" pitchFamily="34" charset="0"/>
              <a:cs typeface="Arial" panose="020B0604020202020204" pitchFamily="34" charset="0"/>
            </a:endParaRPr>
          </a:p>
        </p:txBody>
      </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46754" y="4240189"/>
            <a:ext cx="284358" cy="284358"/>
          </a:xfrm>
          <a:prstGeom prst="rect">
            <a:avLst/>
          </a:prstGeom>
        </p:spPr>
      </p:pic>
      <p:pic>
        <p:nvPicPr>
          <p:cNvPr id="7" name="图片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28388" y="4501222"/>
            <a:ext cx="321090" cy="321090"/>
          </a:xfrm>
          <a:prstGeom prst="rect">
            <a:avLst/>
          </a:prstGeom>
        </p:spPr>
      </p:pic>
    </p:spTree>
    <p:extLst>
      <p:ext uri="{BB962C8B-B14F-4D97-AF65-F5344CB8AC3E}">
        <p14:creationId xmlns:p14="http://schemas.microsoft.com/office/powerpoint/2010/main" val="287445123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1349429" y="48703"/>
            <a:ext cx="5111557" cy="707886"/>
          </a:xfrm>
          <a:prstGeom prst="rect">
            <a:avLst/>
          </a:prstGeom>
          <a:noFill/>
        </p:spPr>
        <p:txBody>
          <a:bodyPr wrap="square" rtlCol="0">
            <a:spAutoFit/>
          </a:bodyPr>
          <a:lstStyle/>
          <a:p>
            <a:r>
              <a:rPr lang="en-US" altLang="zh-CN" sz="4000" dirty="0" smtClean="0">
                <a:latin typeface="Arial" panose="020B0604020202020204" pitchFamily="34" charset="0"/>
                <a:ea typeface="微软雅黑" pitchFamily="34" charset="-122"/>
                <a:cs typeface="Arial" panose="020B0604020202020204" pitchFamily="34" charset="0"/>
              </a:rPr>
              <a:t>4. Framework</a:t>
            </a:r>
            <a:endParaRPr lang="zh-CN" altLang="en-US" sz="4000" dirty="0">
              <a:latin typeface="Arial" panose="020B0604020202020204" pitchFamily="34" charset="0"/>
              <a:ea typeface="微软雅黑" pitchFamily="34" charset="-122"/>
              <a:cs typeface="Arial" panose="020B0604020202020204" pitchFamily="34" charset="0"/>
            </a:endParaRPr>
          </a:p>
        </p:txBody>
      </p:sp>
      <p:sp>
        <p:nvSpPr>
          <p:cNvPr id="2" name="内容占位符 1"/>
          <p:cNvSpPr>
            <a:spLocks noGrp="1"/>
          </p:cNvSpPr>
          <p:nvPr>
            <p:ph idx="1"/>
          </p:nvPr>
        </p:nvSpPr>
        <p:spPr>
          <a:xfrm>
            <a:off x="343746" y="1007735"/>
            <a:ext cx="3320627" cy="599228"/>
          </a:xfrm>
        </p:spPr>
        <p:txBody>
          <a:bodyPr>
            <a:normAutofit/>
          </a:bodyPr>
          <a:lstStyle/>
          <a:p>
            <a:pPr marL="0" indent="0">
              <a:buNone/>
            </a:pPr>
            <a:r>
              <a:rPr lang="en-US" altLang="zh-CN" dirty="0">
                <a:latin typeface="Arial" panose="020B0604020202020204" pitchFamily="34" charset="0"/>
                <a:cs typeface="Arial" panose="020B0604020202020204" pitchFamily="34" charset="0"/>
              </a:rPr>
              <a:t>Foundation Model </a:t>
            </a:r>
          </a:p>
        </p:txBody>
      </p:sp>
      <p:pic>
        <p:nvPicPr>
          <p:cNvPr id="13" name="内容占位符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198" y="-115507"/>
            <a:ext cx="1074540" cy="1074540"/>
          </a:xfrm>
          <a:prstGeom prst="rect">
            <a:avLst/>
          </a:prstGeo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8946" y="1649708"/>
            <a:ext cx="1905000" cy="1905000"/>
          </a:xfrm>
          <a:prstGeom prst="rect">
            <a:avLst/>
          </a:prstGeom>
        </p:spPr>
      </p:pic>
      <p:pic>
        <p:nvPicPr>
          <p:cNvPr id="14" name="图片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44049" y="1953690"/>
            <a:ext cx="2193174" cy="1456268"/>
          </a:xfrm>
          <a:prstGeom prst="rect">
            <a:avLst/>
          </a:prstGeom>
        </p:spPr>
      </p:pic>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632158" y="4569420"/>
            <a:ext cx="1443764" cy="472366"/>
          </a:xfrm>
          <a:prstGeom prst="rect">
            <a:avLst/>
          </a:prstGeom>
        </p:spPr>
      </p:pic>
      <p:pic>
        <p:nvPicPr>
          <p:cNvPr id="18" name="图片 1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905207" y="4428756"/>
            <a:ext cx="753694" cy="753694"/>
          </a:xfrm>
          <a:prstGeom prst="rect">
            <a:avLst/>
          </a:prstGeom>
        </p:spPr>
      </p:pic>
      <p:sp>
        <p:nvSpPr>
          <p:cNvPr id="19" name="文本框 18"/>
          <p:cNvSpPr txBox="1"/>
          <p:nvPr/>
        </p:nvSpPr>
        <p:spPr>
          <a:xfrm>
            <a:off x="3032345" y="6425953"/>
            <a:ext cx="6179387" cy="369332"/>
          </a:xfrm>
          <a:prstGeom prst="rect">
            <a:avLst/>
          </a:prstGeom>
          <a:noFill/>
        </p:spPr>
        <p:txBody>
          <a:bodyPr wrap="square" rtlCol="0">
            <a:spAutoFit/>
          </a:bodyPr>
          <a:lstStyle/>
          <a:p>
            <a:r>
              <a:rPr lang="en-US" altLang="zh-CN" dirty="0" smtClean="0">
                <a:latin typeface="Arial" panose="020B0604020202020204" pitchFamily="34" charset="0"/>
                <a:cs typeface="Arial" panose="020B0604020202020204" pitchFamily="34" charset="0"/>
              </a:rPr>
              <a:t>Figure. </a:t>
            </a:r>
            <a:r>
              <a:rPr lang="en-US" altLang="zh-CN" dirty="0" smtClean="0">
                <a:latin typeface="Arial" panose="020B0604020202020204" pitchFamily="34" charset="0"/>
                <a:cs typeface="Arial" panose="020B0604020202020204" pitchFamily="34" charset="0"/>
              </a:rPr>
              <a:t>Mainstream </a:t>
            </a:r>
            <a:r>
              <a:rPr lang="en-US" altLang="zh-CN" dirty="0">
                <a:latin typeface="Arial" panose="020B0604020202020204" pitchFamily="34" charset="0"/>
                <a:cs typeface="Arial" panose="020B0604020202020204" pitchFamily="34" charset="0"/>
              </a:rPr>
              <a:t>f</a:t>
            </a:r>
            <a:r>
              <a:rPr lang="en-US" altLang="zh-CN" dirty="0" smtClean="0">
                <a:latin typeface="Arial" panose="020B0604020202020204" pitchFamily="34" charset="0"/>
                <a:cs typeface="Arial" panose="020B0604020202020204" pitchFamily="34" charset="0"/>
              </a:rPr>
              <a:t>oundation models with AI companies</a:t>
            </a:r>
            <a:endParaRPr lang="en-US" altLang="zh-CN" dirty="0">
              <a:latin typeface="Arial" panose="020B0604020202020204" pitchFamily="34" charset="0"/>
              <a:cs typeface="Arial" panose="020B0604020202020204" pitchFamily="34" charset="0"/>
            </a:endParaRPr>
          </a:p>
        </p:txBody>
      </p:sp>
      <p:sp>
        <p:nvSpPr>
          <p:cNvPr id="20" name="文本框 19"/>
          <p:cNvSpPr txBox="1"/>
          <p:nvPr/>
        </p:nvSpPr>
        <p:spPr>
          <a:xfrm>
            <a:off x="3664373" y="1796554"/>
            <a:ext cx="1584546" cy="1815882"/>
          </a:xfrm>
          <a:prstGeom prst="rect">
            <a:avLst/>
          </a:prstGeom>
          <a:noFill/>
        </p:spPr>
        <p:txBody>
          <a:bodyPr wrap="square" rtlCol="0">
            <a:spAutoFit/>
          </a:bodyPr>
          <a:lstStyle/>
          <a:p>
            <a:pPr>
              <a:lnSpc>
                <a:spcPct val="200000"/>
              </a:lnSpc>
            </a:pPr>
            <a:r>
              <a:rPr lang="en-US" altLang="zh-CN" sz="2800" dirty="0" smtClean="0">
                <a:solidFill>
                  <a:srgbClr val="FF0000"/>
                </a:solidFill>
                <a:latin typeface="Arial" panose="020B0604020202020204" pitchFamily="34" charset="0"/>
                <a:cs typeface="Arial" panose="020B0604020202020204" pitchFamily="34" charset="0"/>
              </a:rPr>
              <a:t>GPT-3</a:t>
            </a:r>
          </a:p>
          <a:p>
            <a:pPr>
              <a:lnSpc>
                <a:spcPct val="200000"/>
              </a:lnSpc>
            </a:pPr>
            <a:r>
              <a:rPr lang="en-US" altLang="zh-CN" sz="2800" dirty="0" smtClean="0">
                <a:latin typeface="Arial" panose="020B0604020202020204" pitchFamily="34" charset="0"/>
                <a:cs typeface="Arial" panose="020B0604020202020204" pitchFamily="34" charset="0"/>
              </a:rPr>
              <a:t>GPT-4</a:t>
            </a:r>
            <a:endParaRPr lang="en-US" altLang="zh-CN" sz="2800" dirty="0">
              <a:latin typeface="Arial" panose="020B0604020202020204" pitchFamily="34" charset="0"/>
              <a:cs typeface="Arial" panose="020B0604020202020204" pitchFamily="34" charset="0"/>
            </a:endParaRPr>
          </a:p>
        </p:txBody>
      </p:sp>
      <p:sp>
        <p:nvSpPr>
          <p:cNvPr id="21" name="文本框 20"/>
          <p:cNvSpPr txBox="1"/>
          <p:nvPr/>
        </p:nvSpPr>
        <p:spPr>
          <a:xfrm>
            <a:off x="9532620" y="2660053"/>
            <a:ext cx="1824481" cy="820417"/>
          </a:xfrm>
          <a:prstGeom prst="rect">
            <a:avLst/>
          </a:prstGeom>
          <a:noFill/>
        </p:spPr>
        <p:txBody>
          <a:bodyPr wrap="square" rtlCol="0">
            <a:spAutoFit/>
          </a:bodyPr>
          <a:lstStyle/>
          <a:p>
            <a:pPr>
              <a:lnSpc>
                <a:spcPct val="200000"/>
              </a:lnSpc>
            </a:pPr>
            <a:r>
              <a:rPr lang="en-US" altLang="zh-CN" sz="2800" dirty="0" smtClean="0">
                <a:latin typeface="Arial" panose="020B0604020202020204" pitchFamily="34" charset="0"/>
                <a:cs typeface="Arial" panose="020B0604020202020204" pitchFamily="34" charset="0"/>
              </a:rPr>
              <a:t>LLaMA-2</a:t>
            </a:r>
            <a:endParaRPr lang="en-US" altLang="zh-CN" sz="2800" dirty="0">
              <a:latin typeface="Arial" panose="020B0604020202020204" pitchFamily="34" charset="0"/>
              <a:cs typeface="Arial" panose="020B0604020202020204" pitchFamily="34" charset="0"/>
            </a:endParaRPr>
          </a:p>
        </p:txBody>
      </p:sp>
      <p:sp>
        <p:nvSpPr>
          <p:cNvPr id="22" name="文本框 21"/>
          <p:cNvSpPr txBox="1"/>
          <p:nvPr/>
        </p:nvSpPr>
        <p:spPr>
          <a:xfrm>
            <a:off x="3664373" y="4805603"/>
            <a:ext cx="1824481" cy="820417"/>
          </a:xfrm>
          <a:prstGeom prst="rect">
            <a:avLst/>
          </a:prstGeom>
          <a:noFill/>
        </p:spPr>
        <p:txBody>
          <a:bodyPr wrap="square" rtlCol="0">
            <a:spAutoFit/>
          </a:bodyPr>
          <a:lstStyle/>
          <a:p>
            <a:pPr>
              <a:lnSpc>
                <a:spcPct val="200000"/>
              </a:lnSpc>
            </a:pPr>
            <a:r>
              <a:rPr lang="en-US" altLang="zh-CN" sz="2800" dirty="0" smtClean="0">
                <a:latin typeface="Arial" panose="020B0604020202020204" pitchFamily="34" charset="0"/>
                <a:cs typeface="Arial" panose="020B0604020202020204" pitchFamily="34" charset="0"/>
              </a:rPr>
              <a:t>PALM-2</a:t>
            </a:r>
            <a:endParaRPr lang="en-US" altLang="zh-CN" sz="2800" dirty="0">
              <a:latin typeface="Arial" panose="020B0604020202020204" pitchFamily="34" charset="0"/>
              <a:cs typeface="Arial" panose="020B0604020202020204" pitchFamily="34" charset="0"/>
            </a:endParaRPr>
          </a:p>
        </p:txBody>
      </p:sp>
      <p:sp>
        <p:nvSpPr>
          <p:cNvPr id="23" name="文本框 22"/>
          <p:cNvSpPr txBox="1"/>
          <p:nvPr/>
        </p:nvSpPr>
        <p:spPr>
          <a:xfrm>
            <a:off x="9811480" y="4805603"/>
            <a:ext cx="1824481" cy="820417"/>
          </a:xfrm>
          <a:prstGeom prst="rect">
            <a:avLst/>
          </a:prstGeom>
          <a:noFill/>
        </p:spPr>
        <p:txBody>
          <a:bodyPr wrap="square" rtlCol="0">
            <a:spAutoFit/>
          </a:bodyPr>
          <a:lstStyle/>
          <a:p>
            <a:pPr>
              <a:lnSpc>
                <a:spcPct val="200000"/>
              </a:lnSpc>
            </a:pPr>
            <a:r>
              <a:rPr lang="en-US" altLang="zh-CN" sz="2800" dirty="0" smtClean="0">
                <a:latin typeface="Arial" panose="020B0604020202020204" pitchFamily="34" charset="0"/>
                <a:cs typeface="Arial" panose="020B0604020202020204" pitchFamily="34" charset="0"/>
              </a:rPr>
              <a:t>GLM</a:t>
            </a:r>
            <a:endParaRPr lang="en-US" altLang="zh-CN" sz="2800" dirty="0" smtClean="0">
              <a:latin typeface="Arial" panose="020B0604020202020204" pitchFamily="34" charset="0"/>
              <a:cs typeface="Arial" panose="020B0604020202020204" pitchFamily="34" charset="0"/>
            </a:endParaRPr>
          </a:p>
        </p:txBody>
      </p:sp>
      <p:sp>
        <p:nvSpPr>
          <p:cNvPr id="24" name="文本框 23"/>
          <p:cNvSpPr txBox="1"/>
          <p:nvPr/>
        </p:nvSpPr>
        <p:spPr>
          <a:xfrm>
            <a:off x="1681066" y="3612436"/>
            <a:ext cx="1000760" cy="369332"/>
          </a:xfrm>
          <a:prstGeom prst="rect">
            <a:avLst/>
          </a:prstGeom>
          <a:noFill/>
        </p:spPr>
        <p:txBody>
          <a:bodyPr wrap="square" rtlCol="0">
            <a:spAutoFit/>
          </a:bodyPr>
          <a:lstStyle/>
          <a:p>
            <a:r>
              <a:rPr lang="en-US" altLang="zh-CN" dirty="0" err="1" smtClean="0">
                <a:latin typeface="Arial" panose="020B0604020202020204" pitchFamily="34" charset="0"/>
                <a:cs typeface="Arial" panose="020B0604020202020204" pitchFamily="34" charset="0"/>
              </a:rPr>
              <a:t>OpenAI</a:t>
            </a:r>
            <a:endParaRPr lang="en-US" altLang="zh-CN" dirty="0">
              <a:latin typeface="Arial" panose="020B0604020202020204" pitchFamily="34" charset="0"/>
              <a:cs typeface="Arial" panose="020B0604020202020204" pitchFamily="34" charset="0"/>
            </a:endParaRPr>
          </a:p>
        </p:txBody>
      </p:sp>
      <p:sp>
        <p:nvSpPr>
          <p:cNvPr id="25" name="文本框 24"/>
          <p:cNvSpPr txBox="1"/>
          <p:nvPr/>
        </p:nvSpPr>
        <p:spPr>
          <a:xfrm>
            <a:off x="1681066" y="6003363"/>
            <a:ext cx="1000760" cy="369332"/>
          </a:xfrm>
          <a:prstGeom prst="rect">
            <a:avLst/>
          </a:prstGeom>
          <a:noFill/>
        </p:spPr>
        <p:txBody>
          <a:bodyPr wrap="square" rtlCol="0">
            <a:spAutoFit/>
          </a:bodyPr>
          <a:lstStyle/>
          <a:p>
            <a:r>
              <a:rPr lang="en-US" altLang="zh-CN" dirty="0" smtClean="0">
                <a:latin typeface="Arial" panose="020B0604020202020204" pitchFamily="34" charset="0"/>
                <a:cs typeface="Arial" panose="020B0604020202020204" pitchFamily="34" charset="0"/>
              </a:rPr>
              <a:t>Google</a:t>
            </a:r>
            <a:endParaRPr lang="en-US" altLang="zh-CN" dirty="0">
              <a:latin typeface="Arial" panose="020B0604020202020204" pitchFamily="34" charset="0"/>
              <a:cs typeface="Arial" panose="020B0604020202020204" pitchFamily="34" charset="0"/>
            </a:endParaRPr>
          </a:p>
        </p:txBody>
      </p:sp>
      <p:sp>
        <p:nvSpPr>
          <p:cNvPr id="26" name="文本框 25"/>
          <p:cNvSpPr txBox="1"/>
          <p:nvPr/>
        </p:nvSpPr>
        <p:spPr>
          <a:xfrm>
            <a:off x="7146070" y="6003363"/>
            <a:ext cx="1189135" cy="369332"/>
          </a:xfrm>
          <a:prstGeom prst="rect">
            <a:avLst/>
          </a:prstGeom>
          <a:noFill/>
        </p:spPr>
        <p:txBody>
          <a:bodyPr wrap="square" rtlCol="0">
            <a:spAutoFit/>
          </a:bodyPr>
          <a:lstStyle/>
          <a:p>
            <a:r>
              <a:rPr lang="en-US" altLang="zh-CN" dirty="0" err="1" smtClean="0">
                <a:latin typeface="Arial" panose="020B0604020202020204" pitchFamily="34" charset="0"/>
                <a:cs typeface="Arial" panose="020B0604020202020204" pitchFamily="34" charset="0"/>
              </a:rPr>
              <a:t>Zhipu</a:t>
            </a:r>
            <a:r>
              <a:rPr lang="en-US" altLang="zh-CN" dirty="0" smtClean="0">
                <a:latin typeface="Arial" panose="020B0604020202020204" pitchFamily="34" charset="0"/>
                <a:cs typeface="Arial" panose="020B0604020202020204" pitchFamily="34" charset="0"/>
              </a:rPr>
              <a:t> AI</a:t>
            </a:r>
            <a:endParaRPr lang="en-US" altLang="zh-CN" dirty="0">
              <a:latin typeface="Arial" panose="020B0604020202020204" pitchFamily="34" charset="0"/>
              <a:cs typeface="Arial" panose="020B0604020202020204" pitchFamily="34" charset="0"/>
            </a:endParaRPr>
          </a:p>
        </p:txBody>
      </p:sp>
      <p:sp>
        <p:nvSpPr>
          <p:cNvPr id="27" name="文本框 26"/>
          <p:cNvSpPr txBox="1"/>
          <p:nvPr/>
        </p:nvSpPr>
        <p:spPr>
          <a:xfrm>
            <a:off x="7256136" y="3612436"/>
            <a:ext cx="1189135" cy="369332"/>
          </a:xfrm>
          <a:prstGeom prst="rect">
            <a:avLst/>
          </a:prstGeom>
          <a:noFill/>
        </p:spPr>
        <p:txBody>
          <a:bodyPr wrap="square" rtlCol="0">
            <a:spAutoFit/>
          </a:bodyPr>
          <a:lstStyle/>
          <a:p>
            <a:r>
              <a:rPr lang="en-US" altLang="zh-CN" dirty="0" smtClean="0">
                <a:latin typeface="Arial" panose="020B0604020202020204" pitchFamily="34" charset="0"/>
                <a:cs typeface="Arial" panose="020B0604020202020204" pitchFamily="34" charset="0"/>
              </a:rPr>
              <a:t>Meta AI</a:t>
            </a:r>
            <a:endParaRPr lang="en-US" altLang="zh-CN" dirty="0">
              <a:latin typeface="Arial" panose="020B0604020202020204" pitchFamily="34" charset="0"/>
              <a:cs typeface="Arial" panose="020B0604020202020204" pitchFamily="34" charset="0"/>
            </a:endParaRPr>
          </a:p>
        </p:txBody>
      </p:sp>
      <p:pic>
        <p:nvPicPr>
          <p:cNvPr id="28" name="图片 2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70254" y="4075811"/>
            <a:ext cx="1905000" cy="1905000"/>
          </a:xfrm>
          <a:prstGeom prst="rect">
            <a:avLst/>
          </a:prstGeom>
        </p:spPr>
      </p:pic>
      <p:pic>
        <p:nvPicPr>
          <p:cNvPr id="29" name="图片 2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23017" y="4098363"/>
            <a:ext cx="1905000" cy="1905000"/>
          </a:xfrm>
          <a:prstGeom prst="rect">
            <a:avLst/>
          </a:prstGeom>
        </p:spPr>
      </p:pic>
      <p:pic>
        <p:nvPicPr>
          <p:cNvPr id="30" name="图片 2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flipH="1">
            <a:off x="9811480" y="1964939"/>
            <a:ext cx="976122" cy="976122"/>
          </a:xfrm>
          <a:prstGeom prst="rect">
            <a:avLst/>
          </a:prstGeom>
        </p:spPr>
      </p:pic>
    </p:spTree>
    <p:extLst>
      <p:ext uri="{BB962C8B-B14F-4D97-AF65-F5344CB8AC3E}">
        <p14:creationId xmlns:p14="http://schemas.microsoft.com/office/powerpoint/2010/main" val="30877458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1349429" y="48703"/>
            <a:ext cx="5111557" cy="707886"/>
          </a:xfrm>
          <a:prstGeom prst="rect">
            <a:avLst/>
          </a:prstGeom>
          <a:noFill/>
        </p:spPr>
        <p:txBody>
          <a:bodyPr wrap="square" rtlCol="0">
            <a:spAutoFit/>
          </a:bodyPr>
          <a:lstStyle/>
          <a:p>
            <a:r>
              <a:rPr lang="en-US" altLang="zh-CN" sz="4000" dirty="0" smtClean="0">
                <a:latin typeface="Arial" panose="020B0604020202020204" pitchFamily="34" charset="0"/>
                <a:ea typeface="微软雅黑" pitchFamily="34" charset="-122"/>
                <a:cs typeface="Arial" panose="020B0604020202020204" pitchFamily="34" charset="0"/>
              </a:rPr>
              <a:t>4. Framework</a:t>
            </a:r>
            <a:endParaRPr lang="zh-CN" altLang="en-US" sz="4000" dirty="0">
              <a:latin typeface="Arial" panose="020B0604020202020204" pitchFamily="34" charset="0"/>
              <a:ea typeface="微软雅黑" pitchFamily="34" charset="-122"/>
              <a:cs typeface="Arial" panose="020B0604020202020204" pitchFamily="34" charset="0"/>
            </a:endParaRPr>
          </a:p>
        </p:txBody>
      </p:sp>
      <p:pic>
        <p:nvPicPr>
          <p:cNvPr id="13" name="内容占位符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198" y="-115507"/>
            <a:ext cx="1074540" cy="1074540"/>
          </a:xfrm>
          <a:prstGeom prst="rect">
            <a:avLst/>
          </a:prstGeom>
        </p:spPr>
      </p:pic>
      <p:pic>
        <p:nvPicPr>
          <p:cNvPr id="3" name="图片 2"/>
          <p:cNvPicPr>
            <a:picLocks noChangeAspect="1"/>
          </p:cNvPicPr>
          <p:nvPr/>
        </p:nvPicPr>
        <p:blipFill rotWithShape="1">
          <a:blip r:embed="rId3" cstate="print">
            <a:extLst>
              <a:ext uri="{28A0092B-C50C-407E-A947-70E740481C1C}">
                <a14:useLocalDpi xmlns:a14="http://schemas.microsoft.com/office/drawing/2010/main" val="0"/>
              </a:ext>
            </a:extLst>
          </a:blip>
          <a:srcRect l="1612" t="13158" r="2050" b="1457"/>
          <a:stretch/>
        </p:blipFill>
        <p:spPr>
          <a:xfrm>
            <a:off x="708185" y="1759326"/>
            <a:ext cx="4069658" cy="4301700"/>
          </a:xfrm>
          <a:prstGeom prst="rect">
            <a:avLst/>
          </a:prstGeom>
        </p:spPr>
      </p:pic>
      <p:sp>
        <p:nvSpPr>
          <p:cNvPr id="12" name="内容占位符 1"/>
          <p:cNvSpPr txBox="1">
            <a:spLocks/>
          </p:cNvSpPr>
          <p:nvPr/>
        </p:nvSpPr>
        <p:spPr>
          <a:xfrm>
            <a:off x="309879" y="924455"/>
            <a:ext cx="6336453" cy="8620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dirty="0" smtClean="0">
                <a:latin typeface="Arial" panose="020B0604020202020204" pitchFamily="34" charset="0"/>
                <a:cs typeface="Arial" panose="020B0604020202020204" pitchFamily="34" charset="0"/>
              </a:rPr>
              <a:t>Retrieval Augmented Generation(RAG)</a:t>
            </a:r>
            <a:endParaRPr lang="en-US" altLang="zh-CN" dirty="0">
              <a:latin typeface="Arial" panose="020B0604020202020204" pitchFamily="34" charset="0"/>
              <a:cs typeface="Arial" panose="020B0604020202020204" pitchFamily="34" charset="0"/>
            </a:endParaRPr>
          </a:p>
        </p:txBody>
      </p:sp>
      <p:sp>
        <p:nvSpPr>
          <p:cNvPr id="14" name="文本框 13"/>
          <p:cNvSpPr txBox="1"/>
          <p:nvPr/>
        </p:nvSpPr>
        <p:spPr>
          <a:xfrm>
            <a:off x="753328" y="6144790"/>
            <a:ext cx="4095689" cy="369332"/>
          </a:xfrm>
          <a:prstGeom prst="rect">
            <a:avLst/>
          </a:prstGeom>
          <a:noFill/>
        </p:spPr>
        <p:txBody>
          <a:bodyPr wrap="square" rtlCol="0">
            <a:spAutoFit/>
          </a:bodyPr>
          <a:lstStyle/>
          <a:p>
            <a:r>
              <a:rPr lang="en-US" altLang="zh-CN" dirty="0" smtClean="0">
                <a:latin typeface="Arial" panose="020B0604020202020204" pitchFamily="34" charset="0"/>
                <a:cs typeface="Arial" panose="020B0604020202020204" pitchFamily="34" charset="0"/>
              </a:rPr>
              <a:t>Figure. </a:t>
            </a:r>
            <a:r>
              <a:rPr lang="en-US" altLang="zh-CN" dirty="0" smtClean="0">
                <a:latin typeface="Arial" panose="020B0604020202020204" pitchFamily="34" charset="0"/>
                <a:cs typeface="Arial" panose="020B0604020202020204" pitchFamily="34" charset="0"/>
              </a:rPr>
              <a:t>Flowchart</a:t>
            </a:r>
            <a:r>
              <a:rPr lang="en-US" altLang="zh-CN" dirty="0" smtClean="0">
                <a:latin typeface="Arial" panose="020B0604020202020204" pitchFamily="34" charset="0"/>
                <a:cs typeface="Arial" panose="020B0604020202020204" pitchFamily="34" charset="0"/>
              </a:rPr>
              <a:t> of RAG </a:t>
            </a:r>
            <a:r>
              <a:rPr lang="en-US" altLang="zh-CN" dirty="0" smtClean="0">
                <a:latin typeface="Arial" panose="020B0604020202020204" pitchFamily="34" charset="0"/>
                <a:cs typeface="Arial" panose="020B0604020202020204" pitchFamily="34" charset="0"/>
              </a:rPr>
              <a:t>process</a:t>
            </a:r>
            <a:endParaRPr lang="en-US" altLang="zh-CN" dirty="0">
              <a:latin typeface="Arial" panose="020B0604020202020204" pitchFamily="34" charset="0"/>
              <a:cs typeface="Arial" panose="020B0604020202020204" pitchFamily="34" charset="0"/>
            </a:endParaRPr>
          </a:p>
        </p:txBody>
      </p:sp>
      <p:pic>
        <p:nvPicPr>
          <p:cNvPr id="18" name="图片 17"/>
          <p:cNvPicPr>
            <a:picLocks noChangeAspect="1"/>
          </p:cNvPicPr>
          <p:nvPr/>
        </p:nvPicPr>
        <p:blipFill>
          <a:blip r:embed="rId4"/>
          <a:stretch>
            <a:fillRect/>
          </a:stretch>
        </p:blipFill>
        <p:spPr>
          <a:xfrm>
            <a:off x="4849017" y="1759326"/>
            <a:ext cx="7239448" cy="4301700"/>
          </a:xfrm>
          <a:prstGeom prst="rect">
            <a:avLst/>
          </a:prstGeom>
        </p:spPr>
      </p:pic>
      <p:sp>
        <p:nvSpPr>
          <p:cNvPr id="19" name="文本框 18"/>
          <p:cNvSpPr txBox="1"/>
          <p:nvPr/>
        </p:nvSpPr>
        <p:spPr>
          <a:xfrm>
            <a:off x="5230241" y="6142780"/>
            <a:ext cx="6476999" cy="646331"/>
          </a:xfrm>
          <a:prstGeom prst="rect">
            <a:avLst/>
          </a:prstGeom>
          <a:noFill/>
        </p:spPr>
        <p:txBody>
          <a:bodyPr wrap="square" rtlCol="0">
            <a:spAutoFit/>
          </a:bodyPr>
          <a:lstStyle/>
          <a:p>
            <a:pPr algn="ctr"/>
            <a:r>
              <a:rPr lang="en-US" altLang="zh-CN" dirty="0" smtClean="0">
                <a:latin typeface="Arial" panose="020B0604020202020204" pitchFamily="34" charset="0"/>
                <a:cs typeface="Arial" panose="020B0604020202020204" pitchFamily="34" charset="0"/>
              </a:rPr>
              <a:t>Figure. </a:t>
            </a:r>
            <a:r>
              <a:rPr lang="en-US" altLang="zh-CN" dirty="0">
                <a:latin typeface="Arial" panose="020B0604020202020204" pitchFamily="34" charset="0"/>
                <a:cs typeface="Arial" panose="020B0604020202020204" pitchFamily="34" charset="0"/>
              </a:rPr>
              <a:t>A representative instance of the RAG process </a:t>
            </a:r>
            <a:r>
              <a:rPr lang="en-US" altLang="zh-CN" dirty="0" smtClean="0">
                <a:latin typeface="Arial" panose="020B0604020202020204" pitchFamily="34" charset="0"/>
                <a:cs typeface="Arial" panose="020B0604020202020204" pitchFamily="34" charset="0"/>
              </a:rPr>
              <a:t>applied </a:t>
            </a:r>
            <a:r>
              <a:rPr lang="en-US" altLang="zh-CN" dirty="0">
                <a:latin typeface="Arial" panose="020B0604020202020204" pitchFamily="34" charset="0"/>
                <a:cs typeface="Arial" panose="020B0604020202020204" pitchFamily="34" charset="0"/>
              </a:rPr>
              <a:t>to question answering </a:t>
            </a:r>
            <a:r>
              <a:rPr lang="en-US" altLang="zh-CN" dirty="0" smtClean="0">
                <a:latin typeface="Arial" panose="020B0604020202020204" pitchFamily="34" charset="0"/>
                <a:cs typeface="Arial" panose="020B0604020202020204" pitchFamily="34" charset="0"/>
              </a:rPr>
              <a:t>(</a:t>
            </a:r>
            <a:r>
              <a:rPr lang="en-US" altLang="zh-CN" dirty="0">
                <a:solidFill>
                  <a:schemeClr val="accent1"/>
                </a:solidFill>
                <a:latin typeface="Arial" panose="020B0604020202020204" pitchFamily="34" charset="0"/>
                <a:cs typeface="Arial" panose="020B0604020202020204" pitchFamily="34" charset="0"/>
              </a:rPr>
              <a:t>Gao, </a:t>
            </a:r>
            <a:r>
              <a:rPr lang="en-US" altLang="zh-CN" dirty="0" err="1">
                <a:solidFill>
                  <a:schemeClr val="accent1"/>
                </a:solidFill>
                <a:latin typeface="Arial" panose="020B0604020202020204" pitchFamily="34" charset="0"/>
                <a:cs typeface="Arial" panose="020B0604020202020204" pitchFamily="34" charset="0"/>
              </a:rPr>
              <a:t>Yunfan</a:t>
            </a:r>
            <a:r>
              <a:rPr lang="en-US" altLang="zh-CN" dirty="0">
                <a:solidFill>
                  <a:schemeClr val="accent1"/>
                </a:solidFill>
                <a:latin typeface="Arial" panose="020B0604020202020204" pitchFamily="34" charset="0"/>
                <a:cs typeface="Arial" panose="020B0604020202020204" pitchFamily="34" charset="0"/>
              </a:rPr>
              <a:t>, et al., et al,2023</a:t>
            </a:r>
            <a:r>
              <a:rPr lang="en-US" altLang="zh-CN" dirty="0" smtClean="0">
                <a:latin typeface="Arial" panose="020B0604020202020204" pitchFamily="34" charset="0"/>
                <a:cs typeface="Arial" panose="020B0604020202020204" pitchFamily="34" charset="0"/>
              </a:rPr>
              <a:t>)</a:t>
            </a:r>
            <a:endParaRPr lang="en-US" altLang="zh-C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721895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1349429" y="48703"/>
            <a:ext cx="5111557" cy="707886"/>
          </a:xfrm>
          <a:prstGeom prst="rect">
            <a:avLst/>
          </a:prstGeom>
          <a:noFill/>
        </p:spPr>
        <p:txBody>
          <a:bodyPr wrap="square" rtlCol="0">
            <a:spAutoFit/>
          </a:bodyPr>
          <a:lstStyle/>
          <a:p>
            <a:r>
              <a:rPr lang="en-US" altLang="zh-CN" sz="4000" dirty="0" smtClean="0">
                <a:latin typeface="Arial" panose="020B0604020202020204" pitchFamily="34" charset="0"/>
                <a:ea typeface="微软雅黑" pitchFamily="34" charset="-122"/>
                <a:cs typeface="Arial" panose="020B0604020202020204" pitchFamily="34" charset="0"/>
              </a:rPr>
              <a:t>4. Framework</a:t>
            </a:r>
            <a:endParaRPr lang="zh-CN" altLang="en-US" sz="4000" dirty="0">
              <a:latin typeface="Arial" panose="020B0604020202020204" pitchFamily="34" charset="0"/>
              <a:ea typeface="微软雅黑" pitchFamily="34" charset="-122"/>
              <a:cs typeface="Arial" panose="020B0604020202020204" pitchFamily="34" charset="0"/>
            </a:endParaRPr>
          </a:p>
        </p:txBody>
      </p:sp>
      <p:pic>
        <p:nvPicPr>
          <p:cNvPr id="13" name="内容占位符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198" y="-115507"/>
            <a:ext cx="1074540" cy="1074540"/>
          </a:xfrm>
          <a:prstGeom prst="rect">
            <a:avLst/>
          </a:prstGeom>
        </p:spPr>
      </p:pic>
      <p:sp>
        <p:nvSpPr>
          <p:cNvPr id="14" name="文本框 13"/>
          <p:cNvSpPr txBox="1"/>
          <p:nvPr/>
        </p:nvSpPr>
        <p:spPr>
          <a:xfrm>
            <a:off x="1856163" y="6292110"/>
            <a:ext cx="8674407" cy="369332"/>
          </a:xfrm>
          <a:prstGeom prst="rect">
            <a:avLst/>
          </a:prstGeom>
          <a:noFill/>
        </p:spPr>
        <p:txBody>
          <a:bodyPr wrap="square" rtlCol="0">
            <a:spAutoFit/>
          </a:bodyPr>
          <a:lstStyle/>
          <a:p>
            <a:r>
              <a:rPr lang="en-US" altLang="zh-CN" dirty="0" smtClean="0">
                <a:latin typeface="Arial" panose="020B0604020202020204" pitchFamily="34" charset="0"/>
                <a:cs typeface="Arial" panose="020B0604020202020204" pitchFamily="34" charset="0"/>
              </a:rPr>
              <a:t>Table</a:t>
            </a:r>
            <a:r>
              <a:rPr lang="en-US" altLang="zh-CN" dirty="0" smtClean="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Comparison between RAG and </a:t>
            </a:r>
            <a:r>
              <a:rPr lang="en-US" altLang="zh-CN" dirty="0" smtClean="0">
                <a:latin typeface="Arial" panose="020B0604020202020204" pitchFamily="34" charset="0"/>
                <a:cs typeface="Arial" panose="020B0604020202020204" pitchFamily="34" charset="0"/>
              </a:rPr>
              <a:t>Fine-Tuning </a:t>
            </a:r>
            <a:r>
              <a:rPr lang="en-US" altLang="zh-CN" dirty="0" smtClean="0">
                <a:latin typeface="Arial" panose="020B0604020202020204" pitchFamily="34" charset="0"/>
                <a:cs typeface="Arial" panose="020B0604020202020204" pitchFamily="34" charset="0"/>
              </a:rPr>
              <a:t>(</a:t>
            </a:r>
            <a:r>
              <a:rPr lang="en-US" altLang="zh-CN" dirty="0" smtClean="0">
                <a:solidFill>
                  <a:schemeClr val="accent1"/>
                </a:solidFill>
                <a:latin typeface="Arial" panose="020B0604020202020204" pitchFamily="34" charset="0"/>
                <a:cs typeface="Arial" panose="020B0604020202020204" pitchFamily="34" charset="0"/>
              </a:rPr>
              <a:t>Gao</a:t>
            </a:r>
            <a:r>
              <a:rPr lang="en-US" altLang="zh-CN" dirty="0">
                <a:solidFill>
                  <a:schemeClr val="accent1"/>
                </a:solidFill>
                <a:latin typeface="Arial" panose="020B0604020202020204" pitchFamily="34" charset="0"/>
                <a:cs typeface="Arial" panose="020B0604020202020204" pitchFamily="34" charset="0"/>
              </a:rPr>
              <a:t>, </a:t>
            </a:r>
            <a:r>
              <a:rPr lang="en-US" altLang="zh-CN" dirty="0" err="1">
                <a:solidFill>
                  <a:schemeClr val="accent1"/>
                </a:solidFill>
                <a:latin typeface="Arial" panose="020B0604020202020204" pitchFamily="34" charset="0"/>
                <a:cs typeface="Arial" panose="020B0604020202020204" pitchFamily="34" charset="0"/>
              </a:rPr>
              <a:t>Yunfan</a:t>
            </a:r>
            <a:r>
              <a:rPr lang="en-US" altLang="zh-CN" dirty="0">
                <a:solidFill>
                  <a:schemeClr val="accent1"/>
                </a:solidFill>
                <a:latin typeface="Arial" panose="020B0604020202020204" pitchFamily="34" charset="0"/>
                <a:cs typeface="Arial" panose="020B0604020202020204" pitchFamily="34" charset="0"/>
              </a:rPr>
              <a:t>, et al., et </a:t>
            </a:r>
            <a:r>
              <a:rPr lang="en-US" altLang="zh-CN" dirty="0" smtClean="0">
                <a:solidFill>
                  <a:schemeClr val="accent1"/>
                </a:solidFill>
                <a:latin typeface="Arial" panose="020B0604020202020204" pitchFamily="34" charset="0"/>
                <a:cs typeface="Arial" panose="020B0604020202020204" pitchFamily="34" charset="0"/>
              </a:rPr>
              <a:t>al,2023</a:t>
            </a:r>
            <a:r>
              <a:rPr lang="en-US" altLang="zh-CN" dirty="0" smtClean="0">
                <a:latin typeface="Arial" panose="020B0604020202020204" pitchFamily="34" charset="0"/>
                <a:cs typeface="Arial" panose="020B0604020202020204" pitchFamily="34" charset="0"/>
              </a:rPr>
              <a:t>)</a:t>
            </a:r>
            <a:endParaRPr lang="en-US" altLang="zh-CN" dirty="0">
              <a:latin typeface="Arial" panose="020B0604020202020204" pitchFamily="34" charset="0"/>
              <a:cs typeface="Arial" panose="020B0604020202020204" pitchFamily="34" charset="0"/>
            </a:endParaRPr>
          </a:p>
        </p:txBody>
      </p:sp>
      <p:graphicFrame>
        <p:nvGraphicFramePr>
          <p:cNvPr id="15" name="Table 3"/>
          <p:cNvGraphicFramePr>
            <a:graphicFrameLocks noGrp="1"/>
          </p:cNvGraphicFramePr>
          <p:nvPr>
            <p:extLst>
              <p:ext uri="{D42A27DB-BD31-4B8C-83A1-F6EECF244321}">
                <p14:modId xmlns:p14="http://schemas.microsoft.com/office/powerpoint/2010/main" val="2105644954"/>
              </p:ext>
            </p:extLst>
          </p:nvPr>
        </p:nvGraphicFramePr>
        <p:xfrm>
          <a:off x="395860" y="1595895"/>
          <a:ext cx="11595015" cy="4602480"/>
        </p:xfrm>
        <a:graphic>
          <a:graphicData uri="http://schemas.openxmlformats.org/drawingml/2006/table">
            <a:tbl>
              <a:tblPr firstRow="1" bandRow="1">
                <a:tableStyleId>{5C22544A-7EE6-4342-B048-85BDC9FD1C3A}</a:tableStyleId>
              </a:tblPr>
              <a:tblGrid>
                <a:gridCol w="2067940">
                  <a:extLst>
                    <a:ext uri="{9D8B030D-6E8A-4147-A177-3AD203B41FA5}">
                      <a16:colId xmlns:a16="http://schemas.microsoft.com/office/drawing/2014/main" val="20000"/>
                    </a:ext>
                  </a:extLst>
                </a:gridCol>
                <a:gridCol w="5065842">
                  <a:extLst>
                    <a:ext uri="{9D8B030D-6E8A-4147-A177-3AD203B41FA5}">
                      <a16:colId xmlns:a16="http://schemas.microsoft.com/office/drawing/2014/main" val="20001"/>
                    </a:ext>
                  </a:extLst>
                </a:gridCol>
                <a:gridCol w="4461233">
                  <a:extLst>
                    <a:ext uri="{9D8B030D-6E8A-4147-A177-3AD203B41FA5}">
                      <a16:colId xmlns:a16="http://schemas.microsoft.com/office/drawing/2014/main" val="20002"/>
                    </a:ext>
                  </a:extLst>
                </a:gridCol>
              </a:tblGrid>
              <a:tr h="0">
                <a:tc>
                  <a:txBody>
                    <a:bodyPr/>
                    <a:lstStyle/>
                    <a:p>
                      <a:pPr algn="ctr"/>
                      <a:r>
                        <a:rPr sz="1400" dirty="0">
                          <a:latin typeface="Arial" panose="020B0604020202020204" pitchFamily="34" charset="0"/>
                          <a:cs typeface="Arial" panose="020B0604020202020204" pitchFamily="34" charset="0"/>
                        </a:rPr>
                        <a:t>Feature</a:t>
                      </a:r>
                    </a:p>
                  </a:txBody>
                  <a:tcPr/>
                </a:tc>
                <a:tc>
                  <a:txBody>
                    <a:bodyPr/>
                    <a:lstStyle/>
                    <a:p>
                      <a:pPr algn="ctr"/>
                      <a:r>
                        <a:rPr sz="1400" dirty="0">
                          <a:latin typeface="Arial" panose="020B0604020202020204" pitchFamily="34" charset="0"/>
                          <a:cs typeface="Arial" panose="020B0604020202020204" pitchFamily="34" charset="0"/>
                        </a:rPr>
                        <a:t>RAG</a:t>
                      </a:r>
                    </a:p>
                  </a:txBody>
                  <a:tcPr/>
                </a:tc>
                <a:tc>
                  <a:txBody>
                    <a:bodyPr/>
                    <a:lstStyle/>
                    <a:p>
                      <a:pPr algn="ctr"/>
                      <a:r>
                        <a:rPr sz="1400" dirty="0">
                          <a:latin typeface="Arial" panose="020B0604020202020204" pitchFamily="34" charset="0"/>
                          <a:cs typeface="Arial" panose="020B0604020202020204" pitchFamily="34" charset="0"/>
                        </a:rPr>
                        <a:t>Fine-Tuning</a:t>
                      </a:r>
                    </a:p>
                  </a:txBody>
                  <a:tcPr/>
                </a:tc>
                <a:extLst>
                  <a:ext uri="{0D108BD9-81ED-4DB2-BD59-A6C34878D82A}">
                    <a16:rowId xmlns:a16="http://schemas.microsoft.com/office/drawing/2014/main" val="10000"/>
                  </a:ext>
                </a:extLst>
              </a:tr>
              <a:tr h="0">
                <a:tc>
                  <a:txBody>
                    <a:bodyPr/>
                    <a:lstStyle/>
                    <a:p>
                      <a:pPr>
                        <a:defRPr sz="1440"/>
                      </a:pPr>
                      <a:r>
                        <a:rPr sz="1200">
                          <a:latin typeface="Arial" panose="020B0604020202020204" pitchFamily="34" charset="0"/>
                          <a:cs typeface="Arial" panose="020B0604020202020204" pitchFamily="34" charset="0"/>
                        </a:rPr>
                        <a:t>Knowledge Updates</a:t>
                      </a:r>
                    </a:p>
                  </a:txBody>
                  <a:tcPr/>
                </a:tc>
                <a:tc>
                  <a:txBody>
                    <a:bodyPr/>
                    <a:lstStyle/>
                    <a:p>
                      <a:pPr>
                        <a:defRPr sz="1440"/>
                      </a:pPr>
                      <a:r>
                        <a:rPr sz="1200">
                          <a:latin typeface="Arial" panose="020B0604020202020204" pitchFamily="34" charset="0"/>
                          <a:cs typeface="Arial" panose="020B0604020202020204" pitchFamily="34" charset="0"/>
                        </a:rPr>
                        <a:t>Directly updating the retrieval knowledge base ensures current information without frequent retraining, ideal for dynamic data environments.</a:t>
                      </a:r>
                    </a:p>
                  </a:txBody>
                  <a:tcPr/>
                </a:tc>
                <a:tc>
                  <a:txBody>
                    <a:bodyPr/>
                    <a:lstStyle/>
                    <a:p>
                      <a:pPr>
                        <a:defRPr sz="1440"/>
                      </a:pPr>
                      <a:r>
                        <a:rPr sz="1200" dirty="0">
                          <a:latin typeface="Arial" panose="020B0604020202020204" pitchFamily="34" charset="0"/>
                          <a:cs typeface="Arial" panose="020B0604020202020204" pitchFamily="34" charset="0"/>
                        </a:rPr>
                        <a:t>Requires retraining for knowledge and data updates, dealing with static data.</a:t>
                      </a:r>
                    </a:p>
                  </a:txBody>
                  <a:tcPr/>
                </a:tc>
                <a:extLst>
                  <a:ext uri="{0D108BD9-81ED-4DB2-BD59-A6C34878D82A}">
                    <a16:rowId xmlns:a16="http://schemas.microsoft.com/office/drawing/2014/main" val="10001"/>
                  </a:ext>
                </a:extLst>
              </a:tr>
              <a:tr h="0">
                <a:tc>
                  <a:txBody>
                    <a:bodyPr/>
                    <a:lstStyle/>
                    <a:p>
                      <a:pPr>
                        <a:defRPr sz="1440"/>
                      </a:pPr>
                      <a:r>
                        <a:rPr sz="1200">
                          <a:latin typeface="Arial" panose="020B0604020202020204" pitchFamily="34" charset="0"/>
                          <a:cs typeface="Arial" panose="020B0604020202020204" pitchFamily="34" charset="0"/>
                        </a:rPr>
                        <a:t>External Knowledge</a:t>
                      </a:r>
                    </a:p>
                  </a:txBody>
                  <a:tcPr/>
                </a:tc>
                <a:tc>
                  <a:txBody>
                    <a:bodyPr/>
                    <a:lstStyle/>
                    <a:p>
                      <a:pPr>
                        <a:defRPr sz="1440"/>
                      </a:pPr>
                      <a:r>
                        <a:rPr sz="1200" dirty="0">
                          <a:latin typeface="Arial" panose="020B0604020202020204" pitchFamily="34" charset="0"/>
                          <a:cs typeface="Arial" panose="020B0604020202020204" pitchFamily="34" charset="0"/>
                        </a:rPr>
                        <a:t>Proficient in leveraging external resources, especially for accessing documents or databases.</a:t>
                      </a:r>
                    </a:p>
                  </a:txBody>
                  <a:tcPr/>
                </a:tc>
                <a:tc>
                  <a:txBody>
                    <a:bodyPr/>
                    <a:lstStyle/>
                    <a:p>
                      <a:pPr>
                        <a:defRPr sz="1440"/>
                      </a:pPr>
                      <a:r>
                        <a:rPr sz="1200">
                          <a:latin typeface="Arial" panose="020B0604020202020204" pitchFamily="34" charset="0"/>
                          <a:cs typeface="Arial" panose="020B0604020202020204" pitchFamily="34" charset="0"/>
                        </a:rPr>
                        <a:t>Can align externally acquired knowledge with large language models but less practical for frequently changing data.</a:t>
                      </a:r>
                    </a:p>
                  </a:txBody>
                  <a:tcPr/>
                </a:tc>
                <a:extLst>
                  <a:ext uri="{0D108BD9-81ED-4DB2-BD59-A6C34878D82A}">
                    <a16:rowId xmlns:a16="http://schemas.microsoft.com/office/drawing/2014/main" val="10002"/>
                  </a:ext>
                </a:extLst>
              </a:tr>
              <a:tr h="0">
                <a:tc>
                  <a:txBody>
                    <a:bodyPr/>
                    <a:lstStyle/>
                    <a:p>
                      <a:pPr>
                        <a:defRPr sz="1440"/>
                      </a:pPr>
                      <a:r>
                        <a:rPr sz="1200">
                          <a:latin typeface="Arial" panose="020B0604020202020204" pitchFamily="34" charset="0"/>
                          <a:cs typeface="Arial" panose="020B0604020202020204" pitchFamily="34" charset="0"/>
                        </a:rPr>
                        <a:t>Data Processing</a:t>
                      </a:r>
                    </a:p>
                  </a:txBody>
                  <a:tcPr/>
                </a:tc>
                <a:tc>
                  <a:txBody>
                    <a:bodyPr/>
                    <a:lstStyle/>
                    <a:p>
                      <a:pPr>
                        <a:defRPr sz="1440"/>
                      </a:pPr>
                      <a:r>
                        <a:rPr sz="1200" dirty="0">
                          <a:latin typeface="Arial" panose="020B0604020202020204" pitchFamily="34" charset="0"/>
                          <a:cs typeface="Arial" panose="020B0604020202020204" pitchFamily="34" charset="0"/>
                        </a:rPr>
                        <a:t>Involves minimal data processing and handling.</a:t>
                      </a:r>
                    </a:p>
                  </a:txBody>
                  <a:tcPr/>
                </a:tc>
                <a:tc>
                  <a:txBody>
                    <a:bodyPr/>
                    <a:lstStyle/>
                    <a:p>
                      <a:pPr>
                        <a:defRPr sz="1440"/>
                      </a:pPr>
                      <a:r>
                        <a:rPr sz="1200">
                          <a:latin typeface="Arial" panose="020B0604020202020204" pitchFamily="34" charset="0"/>
                          <a:cs typeface="Arial" panose="020B0604020202020204" pitchFamily="34" charset="0"/>
                        </a:rPr>
                        <a:t>Depends on high-quality datasets; limited datasets may not significantly improve performance.</a:t>
                      </a:r>
                    </a:p>
                  </a:txBody>
                  <a:tcPr/>
                </a:tc>
                <a:extLst>
                  <a:ext uri="{0D108BD9-81ED-4DB2-BD59-A6C34878D82A}">
                    <a16:rowId xmlns:a16="http://schemas.microsoft.com/office/drawing/2014/main" val="10003"/>
                  </a:ext>
                </a:extLst>
              </a:tr>
              <a:tr h="0">
                <a:tc>
                  <a:txBody>
                    <a:bodyPr/>
                    <a:lstStyle/>
                    <a:p>
                      <a:pPr>
                        <a:defRPr sz="1440"/>
                      </a:pPr>
                      <a:r>
                        <a:rPr sz="1200">
                          <a:latin typeface="Arial" panose="020B0604020202020204" pitchFamily="34" charset="0"/>
                          <a:cs typeface="Arial" panose="020B0604020202020204" pitchFamily="34" charset="0"/>
                        </a:rPr>
                        <a:t>Model Customization</a:t>
                      </a:r>
                    </a:p>
                  </a:txBody>
                  <a:tcPr/>
                </a:tc>
                <a:tc>
                  <a:txBody>
                    <a:bodyPr/>
                    <a:lstStyle/>
                    <a:p>
                      <a:pPr>
                        <a:defRPr sz="1440"/>
                      </a:pPr>
                      <a:r>
                        <a:rPr sz="1200" dirty="0">
                          <a:latin typeface="Arial" panose="020B0604020202020204" pitchFamily="34" charset="0"/>
                          <a:cs typeface="Arial" panose="020B0604020202020204" pitchFamily="34" charset="0"/>
                        </a:rPr>
                        <a:t>Focuses on information retrieval and integrating external knowledge but may not fully customize model behavior or writing style.</a:t>
                      </a:r>
                    </a:p>
                  </a:txBody>
                  <a:tcPr/>
                </a:tc>
                <a:tc>
                  <a:txBody>
                    <a:bodyPr/>
                    <a:lstStyle/>
                    <a:p>
                      <a:pPr>
                        <a:defRPr sz="1440"/>
                      </a:pPr>
                      <a:r>
                        <a:rPr sz="1200" dirty="0">
                          <a:latin typeface="Arial" panose="020B0604020202020204" pitchFamily="34" charset="0"/>
                          <a:cs typeface="Arial" panose="020B0604020202020204" pitchFamily="34" charset="0"/>
                        </a:rPr>
                        <a:t>Allows adjustments in LLM behavior, writing style, or domain knowledge based on specific tones or terms.</a:t>
                      </a:r>
                    </a:p>
                  </a:txBody>
                  <a:tcPr/>
                </a:tc>
                <a:extLst>
                  <a:ext uri="{0D108BD9-81ED-4DB2-BD59-A6C34878D82A}">
                    <a16:rowId xmlns:a16="http://schemas.microsoft.com/office/drawing/2014/main" val="10004"/>
                  </a:ext>
                </a:extLst>
              </a:tr>
              <a:tr h="0">
                <a:tc>
                  <a:txBody>
                    <a:bodyPr/>
                    <a:lstStyle/>
                    <a:p>
                      <a:pPr>
                        <a:defRPr sz="1440"/>
                      </a:pPr>
                      <a:r>
                        <a:rPr sz="1200">
                          <a:latin typeface="Arial" panose="020B0604020202020204" pitchFamily="34" charset="0"/>
                          <a:cs typeface="Arial" panose="020B0604020202020204" pitchFamily="34" charset="0"/>
                        </a:rPr>
                        <a:t>Interpretability</a:t>
                      </a:r>
                    </a:p>
                  </a:txBody>
                  <a:tcPr/>
                </a:tc>
                <a:tc>
                  <a:txBody>
                    <a:bodyPr/>
                    <a:lstStyle/>
                    <a:p>
                      <a:pPr>
                        <a:defRPr sz="1440"/>
                      </a:pPr>
                      <a:r>
                        <a:rPr sz="1200">
                          <a:latin typeface="Arial" panose="020B0604020202020204" pitchFamily="34" charset="0"/>
                          <a:cs typeface="Arial" panose="020B0604020202020204" pitchFamily="34" charset="0"/>
                        </a:rPr>
                        <a:t>Responses can be traced back to specific data sources, offering higher interpretability and traceability.</a:t>
                      </a:r>
                    </a:p>
                  </a:txBody>
                  <a:tcPr/>
                </a:tc>
                <a:tc>
                  <a:txBody>
                    <a:bodyPr/>
                    <a:lstStyle/>
                    <a:p>
                      <a:pPr>
                        <a:defRPr sz="1440"/>
                      </a:pPr>
                      <a:r>
                        <a:rPr sz="1200" dirty="0">
                          <a:latin typeface="Arial" panose="020B0604020202020204" pitchFamily="34" charset="0"/>
                          <a:cs typeface="Arial" panose="020B0604020202020204" pitchFamily="34" charset="0"/>
                        </a:rPr>
                        <a:t>Acts like a black box, making it unclear why the model reacts a certain way, thus lower interpretability.</a:t>
                      </a:r>
                    </a:p>
                  </a:txBody>
                  <a:tcPr/>
                </a:tc>
                <a:extLst>
                  <a:ext uri="{0D108BD9-81ED-4DB2-BD59-A6C34878D82A}">
                    <a16:rowId xmlns:a16="http://schemas.microsoft.com/office/drawing/2014/main" val="10005"/>
                  </a:ext>
                </a:extLst>
              </a:tr>
              <a:tr h="0">
                <a:tc>
                  <a:txBody>
                    <a:bodyPr/>
                    <a:lstStyle/>
                    <a:p>
                      <a:pPr>
                        <a:defRPr sz="1440"/>
                      </a:pPr>
                      <a:r>
                        <a:rPr sz="1200">
                          <a:latin typeface="Arial" panose="020B0604020202020204" pitchFamily="34" charset="0"/>
                          <a:cs typeface="Arial" panose="020B0604020202020204" pitchFamily="34" charset="0"/>
                        </a:rPr>
                        <a:t>Computational Resources</a:t>
                      </a:r>
                    </a:p>
                  </a:txBody>
                  <a:tcPr/>
                </a:tc>
                <a:tc>
                  <a:txBody>
                    <a:bodyPr/>
                    <a:lstStyle/>
                    <a:p>
                      <a:pPr>
                        <a:defRPr sz="1440"/>
                      </a:pPr>
                      <a:r>
                        <a:rPr sz="1200" dirty="0">
                          <a:latin typeface="Arial" panose="020B0604020202020204" pitchFamily="34" charset="0"/>
                          <a:cs typeface="Arial" panose="020B0604020202020204" pitchFamily="34" charset="0"/>
                        </a:rPr>
                        <a:t>Requires resources for retrieval strategies and maintaining external data source integration and updates.</a:t>
                      </a:r>
                    </a:p>
                  </a:txBody>
                  <a:tcPr/>
                </a:tc>
                <a:tc>
                  <a:txBody>
                    <a:bodyPr/>
                    <a:lstStyle/>
                    <a:p>
                      <a:pPr>
                        <a:defRPr sz="1440"/>
                      </a:pPr>
                      <a:r>
                        <a:rPr sz="1200">
                          <a:latin typeface="Arial" panose="020B0604020202020204" pitchFamily="34" charset="0"/>
                          <a:cs typeface="Arial" panose="020B0604020202020204" pitchFamily="34" charset="0"/>
                        </a:rPr>
                        <a:t>Necessitates resources for dataset preparation, fine-tuning objectives, and computational needs.</a:t>
                      </a:r>
                    </a:p>
                  </a:txBody>
                  <a:tcPr/>
                </a:tc>
                <a:extLst>
                  <a:ext uri="{0D108BD9-81ED-4DB2-BD59-A6C34878D82A}">
                    <a16:rowId xmlns:a16="http://schemas.microsoft.com/office/drawing/2014/main" val="10006"/>
                  </a:ext>
                </a:extLst>
              </a:tr>
              <a:tr h="0">
                <a:tc>
                  <a:txBody>
                    <a:bodyPr/>
                    <a:lstStyle/>
                    <a:p>
                      <a:pPr>
                        <a:defRPr sz="1440"/>
                      </a:pPr>
                      <a:r>
                        <a:rPr sz="1200" dirty="0">
                          <a:latin typeface="Arial" panose="020B0604020202020204" pitchFamily="34" charset="0"/>
                          <a:cs typeface="Arial" panose="020B0604020202020204" pitchFamily="34" charset="0"/>
                        </a:rPr>
                        <a:t>Latency Requirements</a:t>
                      </a:r>
                    </a:p>
                  </a:txBody>
                  <a:tcPr/>
                </a:tc>
                <a:tc>
                  <a:txBody>
                    <a:bodyPr/>
                    <a:lstStyle/>
                    <a:p>
                      <a:pPr>
                        <a:defRPr sz="1440"/>
                      </a:pPr>
                      <a:r>
                        <a:rPr sz="1200" dirty="0">
                          <a:latin typeface="Arial" panose="020B0604020202020204" pitchFamily="34" charset="0"/>
                          <a:cs typeface="Arial" panose="020B0604020202020204" pitchFamily="34" charset="0"/>
                        </a:rPr>
                        <a:t>Data retrieval may lead to higher latency.</a:t>
                      </a:r>
                    </a:p>
                  </a:txBody>
                  <a:tcPr/>
                </a:tc>
                <a:tc>
                  <a:txBody>
                    <a:bodyPr/>
                    <a:lstStyle/>
                    <a:p>
                      <a:pPr>
                        <a:defRPr sz="1440"/>
                      </a:pPr>
                      <a:r>
                        <a:rPr sz="1200" dirty="0">
                          <a:latin typeface="Arial" panose="020B0604020202020204" pitchFamily="34" charset="0"/>
                          <a:cs typeface="Arial" panose="020B0604020202020204" pitchFamily="34" charset="0"/>
                        </a:rPr>
                        <a:t>After fine-tuning, can respond without retrieval, resulting in lower latency.</a:t>
                      </a:r>
                    </a:p>
                  </a:txBody>
                  <a:tcPr/>
                </a:tc>
                <a:extLst>
                  <a:ext uri="{0D108BD9-81ED-4DB2-BD59-A6C34878D82A}">
                    <a16:rowId xmlns:a16="http://schemas.microsoft.com/office/drawing/2014/main" val="10007"/>
                  </a:ext>
                </a:extLst>
              </a:tr>
              <a:tr h="0">
                <a:tc>
                  <a:txBody>
                    <a:bodyPr/>
                    <a:lstStyle/>
                    <a:p>
                      <a:pPr>
                        <a:defRPr sz="1440"/>
                      </a:pPr>
                      <a:r>
                        <a:rPr sz="1200">
                          <a:latin typeface="Arial" panose="020B0604020202020204" pitchFamily="34" charset="0"/>
                          <a:cs typeface="Arial" panose="020B0604020202020204" pitchFamily="34" charset="0"/>
                        </a:rPr>
                        <a:t>Reducing Hallucinations</a:t>
                      </a:r>
                    </a:p>
                  </a:txBody>
                  <a:tcPr/>
                </a:tc>
                <a:tc>
                  <a:txBody>
                    <a:bodyPr/>
                    <a:lstStyle/>
                    <a:p>
                      <a:pPr>
                        <a:defRPr sz="1440"/>
                      </a:pPr>
                      <a:r>
                        <a:rPr sz="1200">
                          <a:latin typeface="Arial" panose="020B0604020202020204" pitchFamily="34" charset="0"/>
                          <a:cs typeface="Arial" panose="020B0604020202020204" pitchFamily="34" charset="0"/>
                        </a:rPr>
                        <a:t>Less prone to hallucinations as answers are grounded in retrieved evidence.</a:t>
                      </a:r>
                    </a:p>
                  </a:txBody>
                  <a:tcPr/>
                </a:tc>
                <a:tc>
                  <a:txBody>
                    <a:bodyPr/>
                    <a:lstStyle/>
                    <a:p>
                      <a:pPr>
                        <a:defRPr sz="1440"/>
                      </a:pPr>
                      <a:r>
                        <a:rPr sz="1200" dirty="0">
                          <a:latin typeface="Arial" panose="020B0604020202020204" pitchFamily="34" charset="0"/>
                          <a:cs typeface="Arial" panose="020B0604020202020204" pitchFamily="34" charset="0"/>
                        </a:rPr>
                        <a:t>Can reduce hallucinations by training on specific domain data but may still exhibit hallucinations with unfamiliar inputs.</a:t>
                      </a:r>
                    </a:p>
                  </a:txBody>
                  <a:tcPr/>
                </a:tc>
                <a:extLst>
                  <a:ext uri="{0D108BD9-81ED-4DB2-BD59-A6C34878D82A}">
                    <a16:rowId xmlns:a16="http://schemas.microsoft.com/office/drawing/2014/main" val="10008"/>
                  </a:ext>
                </a:extLst>
              </a:tr>
              <a:tr h="0">
                <a:tc>
                  <a:txBody>
                    <a:bodyPr/>
                    <a:lstStyle/>
                    <a:p>
                      <a:pPr>
                        <a:defRPr sz="1440"/>
                      </a:pPr>
                      <a:r>
                        <a:rPr sz="1200" dirty="0">
                          <a:latin typeface="Arial" panose="020B0604020202020204" pitchFamily="34" charset="0"/>
                          <a:cs typeface="Arial" panose="020B0604020202020204" pitchFamily="34" charset="0"/>
                        </a:rPr>
                        <a:t>Ethical and Privacy Issues</a:t>
                      </a:r>
                    </a:p>
                  </a:txBody>
                  <a:tcPr/>
                </a:tc>
                <a:tc>
                  <a:txBody>
                    <a:bodyPr/>
                    <a:lstStyle/>
                    <a:p>
                      <a:pPr>
                        <a:defRPr sz="1440"/>
                      </a:pPr>
                      <a:r>
                        <a:rPr sz="1200" dirty="0">
                          <a:latin typeface="Arial" panose="020B0604020202020204" pitchFamily="34" charset="0"/>
                          <a:cs typeface="Arial" panose="020B0604020202020204" pitchFamily="34" charset="0"/>
                        </a:rPr>
                        <a:t>Concerns arise from storing and retrieving text from external databases.</a:t>
                      </a:r>
                    </a:p>
                  </a:txBody>
                  <a:tcPr/>
                </a:tc>
                <a:tc>
                  <a:txBody>
                    <a:bodyPr/>
                    <a:lstStyle/>
                    <a:p>
                      <a:pPr>
                        <a:defRPr sz="1440"/>
                      </a:pPr>
                      <a:r>
                        <a:rPr sz="1200" dirty="0">
                          <a:latin typeface="Arial" panose="020B0604020202020204" pitchFamily="34" charset="0"/>
                          <a:cs typeface="Arial" panose="020B0604020202020204" pitchFamily="34" charset="0"/>
                        </a:rPr>
                        <a:t>Concerns may arise due to sensitive content in the training data.</a:t>
                      </a:r>
                    </a:p>
                  </a:txBody>
                  <a:tcPr/>
                </a:tc>
                <a:extLst>
                  <a:ext uri="{0D108BD9-81ED-4DB2-BD59-A6C34878D82A}">
                    <a16:rowId xmlns:a16="http://schemas.microsoft.com/office/drawing/2014/main" val="10009"/>
                  </a:ext>
                </a:extLst>
              </a:tr>
            </a:tbl>
          </a:graphicData>
        </a:graphic>
      </p:graphicFrame>
      <p:sp>
        <p:nvSpPr>
          <p:cNvPr id="16" name="矩形 15"/>
          <p:cNvSpPr/>
          <p:nvPr/>
        </p:nvSpPr>
        <p:spPr>
          <a:xfrm>
            <a:off x="2123170" y="855830"/>
            <a:ext cx="8407400" cy="646331"/>
          </a:xfrm>
          <a:prstGeom prst="rect">
            <a:avLst/>
          </a:prstGeom>
        </p:spPr>
        <p:txBody>
          <a:bodyPr wrap="square">
            <a:spAutoFit/>
          </a:bodyPr>
          <a:lstStyle/>
          <a:p>
            <a:r>
              <a:rPr lang="en-US" altLang="zh-CN" dirty="0" smtClean="0">
                <a:latin typeface="Arial" panose="020B0604020202020204" pitchFamily="34" charset="0"/>
                <a:cs typeface="Arial" panose="020B0604020202020204" pitchFamily="34" charset="0"/>
              </a:rPr>
              <a:t>Compared to </a:t>
            </a:r>
            <a:r>
              <a:rPr lang="en-US" altLang="zh-CN" dirty="0" smtClean="0">
                <a:latin typeface="Arial" panose="020B0604020202020204" pitchFamily="34" charset="0"/>
                <a:cs typeface="Arial" panose="020B0604020202020204" pitchFamily="34" charset="0"/>
              </a:rPr>
              <a:t>fine-tuning,</a:t>
            </a:r>
            <a:r>
              <a:rPr lang="en-US" altLang="zh-CN" dirty="0">
                <a:latin typeface="Arial" panose="020B0604020202020204" pitchFamily="34" charset="0"/>
                <a:cs typeface="Arial" panose="020B0604020202020204" pitchFamily="34" charset="0"/>
              </a:rPr>
              <a:t> </a:t>
            </a:r>
            <a:r>
              <a:rPr lang="en-US" altLang="zh-CN" dirty="0" smtClean="0">
                <a:latin typeface="Arial" panose="020B0604020202020204" pitchFamily="34" charset="0"/>
                <a:cs typeface="Arial" panose="020B0604020202020204" pitchFamily="34" charset="0"/>
              </a:rPr>
              <a:t>w</a:t>
            </a:r>
            <a:r>
              <a:rPr lang="en-US" altLang="zh-CN" dirty="0" smtClean="0">
                <a:latin typeface="Arial" panose="020B0604020202020204" pitchFamily="34" charset="0"/>
                <a:cs typeface="Arial" panose="020B0604020202020204" pitchFamily="34" charset="0"/>
              </a:rPr>
              <a:t>e regard RAG as a costless </a:t>
            </a:r>
            <a:r>
              <a:rPr lang="en-US" altLang="zh-CN" dirty="0">
                <a:latin typeface="Arial" panose="020B0604020202020204" pitchFamily="34" charset="0"/>
                <a:cs typeface="Arial" panose="020B0604020202020204" pitchFamily="34" charset="0"/>
              </a:rPr>
              <a:t>technique for knowledge injection to </a:t>
            </a:r>
            <a:r>
              <a:rPr lang="en-US" altLang="zh-CN" dirty="0" smtClean="0">
                <a:latin typeface="Arial" panose="020B0604020202020204" pitchFamily="34" charset="0"/>
                <a:cs typeface="Arial" panose="020B0604020202020204" pitchFamily="34" charset="0"/>
              </a:rPr>
              <a:t>enhance the capability of LLMs with </a:t>
            </a:r>
            <a:r>
              <a:rPr lang="en-US" altLang="zh-CN" dirty="0" smtClean="0">
                <a:latin typeface="Arial" panose="020B0604020202020204" pitchFamily="34" charset="0"/>
                <a:cs typeface="Arial" panose="020B0604020202020204" pitchFamily="34" charset="0"/>
              </a:rPr>
              <a:t>reliability and efficiency.</a:t>
            </a:r>
            <a:endParaRPr lang="zh-CN"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031951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1349429" y="48703"/>
            <a:ext cx="5111557" cy="707886"/>
          </a:xfrm>
          <a:prstGeom prst="rect">
            <a:avLst/>
          </a:prstGeom>
          <a:noFill/>
        </p:spPr>
        <p:txBody>
          <a:bodyPr wrap="square" rtlCol="0">
            <a:spAutoFit/>
          </a:bodyPr>
          <a:lstStyle/>
          <a:p>
            <a:r>
              <a:rPr lang="en-US" altLang="zh-CN" sz="4000" dirty="0" smtClean="0">
                <a:latin typeface="Arial" panose="020B0604020202020204" pitchFamily="34" charset="0"/>
                <a:ea typeface="微软雅黑" pitchFamily="34" charset="-122"/>
                <a:cs typeface="Arial" panose="020B0604020202020204" pitchFamily="34" charset="0"/>
              </a:rPr>
              <a:t>5. Cases</a:t>
            </a:r>
            <a:endParaRPr lang="zh-CN" altLang="en-US" sz="4000" dirty="0">
              <a:latin typeface="Arial" panose="020B0604020202020204" pitchFamily="34" charset="0"/>
              <a:ea typeface="微软雅黑" pitchFamily="34" charset="-122"/>
              <a:cs typeface="Arial" panose="020B0604020202020204" pitchFamily="34" charset="0"/>
            </a:endParaRPr>
          </a:p>
        </p:txBody>
      </p:sp>
      <p:sp>
        <p:nvSpPr>
          <p:cNvPr id="2" name="内容占位符 1"/>
          <p:cNvSpPr>
            <a:spLocks noGrp="1"/>
          </p:cNvSpPr>
          <p:nvPr>
            <p:ph idx="1"/>
          </p:nvPr>
        </p:nvSpPr>
        <p:spPr/>
        <p:txBody>
          <a:bodyPr/>
          <a:lstStyle/>
          <a:p>
            <a:endParaRPr lang="zh-CN" altLang="en-US"/>
          </a:p>
        </p:txBody>
      </p:sp>
      <p:pic>
        <p:nvPicPr>
          <p:cNvPr id="13" name="内容占位符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198" y="-115507"/>
            <a:ext cx="1074540" cy="1074540"/>
          </a:xfrm>
          <a:prstGeom prst="rect">
            <a:avLst/>
          </a:prstGeom>
        </p:spPr>
      </p:pic>
    </p:spTree>
    <p:extLst>
      <p:ext uri="{BB962C8B-B14F-4D97-AF65-F5344CB8AC3E}">
        <p14:creationId xmlns:p14="http://schemas.microsoft.com/office/powerpoint/2010/main" val="9489383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1349429" y="48703"/>
            <a:ext cx="5111557" cy="707886"/>
          </a:xfrm>
          <a:prstGeom prst="rect">
            <a:avLst/>
          </a:prstGeom>
          <a:noFill/>
        </p:spPr>
        <p:txBody>
          <a:bodyPr wrap="square" rtlCol="0">
            <a:spAutoFit/>
          </a:bodyPr>
          <a:lstStyle/>
          <a:p>
            <a:r>
              <a:rPr lang="en-US" altLang="zh-CN" sz="4000" dirty="0" smtClean="0">
                <a:latin typeface="Arial" panose="020B0604020202020204" pitchFamily="34" charset="0"/>
                <a:ea typeface="微软雅黑" pitchFamily="34" charset="-122"/>
                <a:cs typeface="Arial" panose="020B0604020202020204" pitchFamily="34" charset="0"/>
              </a:rPr>
              <a:t>6. Future Work</a:t>
            </a:r>
            <a:endParaRPr lang="zh-CN" altLang="en-US" sz="4000" dirty="0">
              <a:latin typeface="Arial" panose="020B0604020202020204" pitchFamily="34" charset="0"/>
              <a:ea typeface="微软雅黑" pitchFamily="34" charset="-122"/>
              <a:cs typeface="Arial" panose="020B0604020202020204" pitchFamily="34" charset="0"/>
            </a:endParaRPr>
          </a:p>
        </p:txBody>
      </p:sp>
      <p:pic>
        <p:nvPicPr>
          <p:cNvPr id="3" name="内容占位符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613997" y="1825625"/>
            <a:ext cx="6964006" cy="4351338"/>
          </a:xfrm>
        </p:spPr>
      </p:pic>
      <p:pic>
        <p:nvPicPr>
          <p:cNvPr id="13" name="内容占位符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198" y="-115507"/>
            <a:ext cx="1074540" cy="1074540"/>
          </a:xfrm>
          <a:prstGeom prst="rect">
            <a:avLst/>
          </a:prstGeom>
        </p:spPr>
      </p:pic>
      <p:sp>
        <p:nvSpPr>
          <p:cNvPr id="4" name="矩形 3"/>
          <p:cNvSpPr/>
          <p:nvPr/>
        </p:nvSpPr>
        <p:spPr>
          <a:xfrm>
            <a:off x="3113933" y="6241535"/>
            <a:ext cx="6348854" cy="369332"/>
          </a:xfrm>
          <a:prstGeom prst="rect">
            <a:avLst/>
          </a:prstGeom>
        </p:spPr>
        <p:txBody>
          <a:bodyPr wrap="none">
            <a:spAutoFit/>
          </a:bodyPr>
          <a:lstStyle/>
          <a:p>
            <a:r>
              <a:rPr lang="en-US" altLang="zh-CN" dirty="0" smtClean="0">
                <a:latin typeface="Arial" panose="020B0604020202020204" pitchFamily="34" charset="0"/>
                <a:cs typeface="Arial" panose="020B0604020202020204" pitchFamily="34" charset="0"/>
              </a:rPr>
              <a:t>Figure. A heating mod with GUI in DST(      </a:t>
            </a:r>
            <a:r>
              <a:rPr lang="zh-CN" altLang="en-US" dirty="0" smtClean="0">
                <a:solidFill>
                  <a:schemeClr val="accent1"/>
                </a:solidFill>
                <a:latin typeface="Arial" panose="020B0604020202020204" pitchFamily="34" charset="0"/>
                <a:cs typeface="Arial" panose="020B0604020202020204" pitchFamily="34" charset="0"/>
              </a:rPr>
              <a:t>BV</a:t>
            </a:r>
            <a:r>
              <a:rPr lang="zh-CN" altLang="en-US" dirty="0">
                <a:solidFill>
                  <a:schemeClr val="accent1"/>
                </a:solidFill>
                <a:latin typeface="Arial" panose="020B0604020202020204" pitchFamily="34" charset="0"/>
                <a:cs typeface="Arial" panose="020B0604020202020204" pitchFamily="34" charset="0"/>
              </a:rPr>
              <a:t>1pN411K7</a:t>
            </a:r>
            <a:r>
              <a:rPr lang="zh-CN" altLang="en-US" dirty="0" smtClean="0">
                <a:solidFill>
                  <a:schemeClr val="accent1"/>
                </a:solidFill>
                <a:latin typeface="Arial" panose="020B0604020202020204" pitchFamily="34" charset="0"/>
                <a:cs typeface="Arial" panose="020B0604020202020204" pitchFamily="34" charset="0"/>
              </a:rPr>
              <a:t>aE</a:t>
            </a:r>
            <a:r>
              <a:rPr lang="en-US" altLang="zh-CN" dirty="0">
                <a:latin typeface="Arial" panose="020B0604020202020204" pitchFamily="34" charset="0"/>
                <a:cs typeface="Arial" panose="020B0604020202020204" pitchFamily="34" charset="0"/>
              </a:rPr>
              <a:t>)</a:t>
            </a:r>
            <a:endParaRPr lang="zh-CN" altLang="en-US" dirty="0">
              <a:latin typeface="Arial" panose="020B0604020202020204" pitchFamily="34" charset="0"/>
              <a:cs typeface="Arial" panose="020B0604020202020204" pitchFamily="34" charset="0"/>
            </a:endParaRPr>
          </a:p>
        </p:txBody>
      </p:sp>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2529" y="6263732"/>
            <a:ext cx="338668" cy="338668"/>
          </a:xfrm>
          <a:prstGeom prst="rect">
            <a:avLst/>
          </a:prstGeom>
        </p:spPr>
      </p:pic>
      <p:sp>
        <p:nvSpPr>
          <p:cNvPr id="14" name="矩形 13"/>
          <p:cNvSpPr/>
          <p:nvPr/>
        </p:nvSpPr>
        <p:spPr>
          <a:xfrm>
            <a:off x="1699037" y="967941"/>
            <a:ext cx="8793925" cy="707886"/>
          </a:xfrm>
          <a:prstGeom prst="rect">
            <a:avLst/>
          </a:prstGeom>
        </p:spPr>
        <p:txBody>
          <a:bodyPr wrap="square">
            <a:spAutoFit/>
          </a:bodyPr>
          <a:lstStyle/>
          <a:p>
            <a:r>
              <a:rPr lang="en-US" altLang="zh-CN" sz="2000" dirty="0">
                <a:latin typeface="Arial" panose="020B0604020202020204" pitchFamily="34" charset="0"/>
                <a:cs typeface="Arial" panose="020B0604020202020204" pitchFamily="34" charset="0"/>
              </a:rPr>
              <a:t>In the future, we hope to provide an API for DST-GPT that can be integrated into games as a </a:t>
            </a:r>
            <a:r>
              <a:rPr lang="en-US" altLang="zh-CN" sz="2000" dirty="0" smtClean="0">
                <a:latin typeface="Arial" panose="020B0604020202020204" pitchFamily="34" charset="0"/>
                <a:cs typeface="Arial" panose="020B0604020202020204" pitchFamily="34" charset="0"/>
              </a:rPr>
              <a:t>mod, </a:t>
            </a:r>
            <a:r>
              <a:rPr lang="en-US" altLang="zh-CN" sz="2000" dirty="0">
                <a:latin typeface="Arial" panose="020B0604020202020204" pitchFamily="34" charset="0"/>
                <a:cs typeface="Arial" panose="020B0604020202020204" pitchFamily="34" charset="0"/>
              </a:rPr>
              <a:t>allowing players to access it at any time.</a:t>
            </a:r>
            <a:endParaRPr lang="zh-CN" alt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0349832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smtClean="0">
                <a:latin typeface="Arial" panose="020B0604020202020204" pitchFamily="34" charset="0"/>
                <a:cs typeface="Arial" panose="020B0604020202020204" pitchFamily="34" charset="0"/>
              </a:rPr>
              <a:t>References</a:t>
            </a:r>
            <a:endParaRPr lang="zh-CN" altLang="en-US" sz="4000" dirty="0">
              <a:latin typeface="Arial" panose="020B0604020202020204" pitchFamily="34" charset="0"/>
              <a:cs typeface="Arial" panose="020B0604020202020204" pitchFamily="34" charset="0"/>
            </a:endParaRPr>
          </a:p>
        </p:txBody>
      </p:sp>
      <p:sp>
        <p:nvSpPr>
          <p:cNvPr id="3" name="内容占位符 2"/>
          <p:cNvSpPr>
            <a:spLocks noGrp="1"/>
          </p:cNvSpPr>
          <p:nvPr>
            <p:ph idx="1"/>
          </p:nvPr>
        </p:nvSpPr>
        <p:spPr/>
        <p:txBody>
          <a:bodyPr/>
          <a:lstStyle/>
          <a:p>
            <a:r>
              <a:rPr lang="en-US" altLang="zh-CN" dirty="0" smtClean="0"/>
              <a:t>Gao</a:t>
            </a:r>
            <a:r>
              <a:rPr lang="en-US" altLang="zh-CN" dirty="0"/>
              <a:t>, </a:t>
            </a:r>
            <a:r>
              <a:rPr lang="en-US" altLang="zh-CN" dirty="0" err="1"/>
              <a:t>Yunfan</a:t>
            </a:r>
            <a:r>
              <a:rPr lang="en-US" altLang="zh-CN" dirty="0"/>
              <a:t>, et al. "Retrieval-augmented generation for large language models: A survey." </a:t>
            </a:r>
            <a:r>
              <a:rPr lang="en-US" altLang="zh-CN" i="1" dirty="0" err="1"/>
              <a:t>arXiv</a:t>
            </a:r>
            <a:r>
              <a:rPr lang="en-US" altLang="zh-CN" i="1" dirty="0"/>
              <a:t> preprint arXiv:2312.10997</a:t>
            </a:r>
            <a:r>
              <a:rPr lang="en-US" altLang="zh-CN" dirty="0"/>
              <a:t> (2023</a:t>
            </a:r>
            <a:r>
              <a:rPr lang="en-US" altLang="zh-CN" dirty="0" smtClean="0"/>
              <a:t>).</a:t>
            </a:r>
          </a:p>
          <a:p>
            <a:r>
              <a:rPr lang="en-US" altLang="zh-CN" dirty="0" err="1"/>
              <a:t>Ovadia</a:t>
            </a:r>
            <a:r>
              <a:rPr lang="en-US" altLang="zh-CN" dirty="0"/>
              <a:t>, </a:t>
            </a:r>
            <a:r>
              <a:rPr lang="en-US" altLang="zh-CN" dirty="0" err="1"/>
              <a:t>Oded</a:t>
            </a:r>
            <a:r>
              <a:rPr lang="en-US" altLang="zh-CN" dirty="0"/>
              <a:t>, et al. "Fine-tuning or retrieval? comparing knowledge injection in </a:t>
            </a:r>
            <a:r>
              <a:rPr lang="en-US" altLang="zh-CN" dirty="0" err="1"/>
              <a:t>llms</a:t>
            </a:r>
            <a:r>
              <a:rPr lang="en-US" altLang="zh-CN" dirty="0"/>
              <a:t>." </a:t>
            </a:r>
            <a:r>
              <a:rPr lang="en-US" altLang="zh-CN" i="1" dirty="0" err="1"/>
              <a:t>arXiv</a:t>
            </a:r>
            <a:r>
              <a:rPr lang="en-US" altLang="zh-CN" i="1" dirty="0"/>
              <a:t> preprint arXiv:2312.05934</a:t>
            </a:r>
            <a:r>
              <a:rPr lang="en-US" altLang="zh-CN" dirty="0"/>
              <a:t> (2023</a:t>
            </a:r>
            <a:r>
              <a:rPr lang="en-US" altLang="zh-CN" dirty="0" smtClean="0"/>
              <a:t>).</a:t>
            </a:r>
          </a:p>
          <a:p>
            <a:r>
              <a:rPr lang="en-US" altLang="zh-CN" dirty="0"/>
              <a:t>Zhao, Wayne Xin, et al. "A survey of large language models." </a:t>
            </a:r>
            <a:r>
              <a:rPr lang="en-US" altLang="zh-CN" i="1" dirty="0" err="1"/>
              <a:t>arXiv</a:t>
            </a:r>
            <a:r>
              <a:rPr lang="en-US" altLang="zh-CN" i="1" dirty="0"/>
              <a:t> preprint arXiv:2303.18223</a:t>
            </a:r>
            <a:r>
              <a:rPr lang="en-US" altLang="zh-CN" dirty="0"/>
              <a:t> (2023).</a:t>
            </a:r>
          </a:p>
          <a:p>
            <a:endParaRPr lang="en-US" altLang="zh-CN" dirty="0"/>
          </a:p>
          <a:p>
            <a:endParaRPr lang="en-US" altLang="zh-CN" dirty="0"/>
          </a:p>
          <a:p>
            <a:endParaRPr lang="zh-CN" altLang="en-US" dirty="0"/>
          </a:p>
        </p:txBody>
      </p:sp>
    </p:spTree>
    <p:extLst>
      <p:ext uri="{BB962C8B-B14F-4D97-AF65-F5344CB8AC3E}">
        <p14:creationId xmlns:p14="http://schemas.microsoft.com/office/powerpoint/2010/main" val="3455714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a:stretch>
        </a:blipFill>
        <a:effectLst/>
      </p:bgPr>
    </p:bg>
    <p:spTree>
      <p:nvGrpSpPr>
        <p:cNvPr id="1" name=""/>
        <p:cNvGrpSpPr/>
        <p:nvPr/>
      </p:nvGrpSpPr>
      <p:grpSpPr>
        <a:xfrm>
          <a:off x="0" y="0"/>
          <a:ext cx="0" cy="0"/>
          <a:chOff x="0" y="0"/>
          <a:chExt cx="0" cy="0"/>
        </a:xfrm>
      </p:grpSpPr>
      <p:grpSp>
        <p:nvGrpSpPr>
          <p:cNvPr id="11" name="组合 10"/>
          <p:cNvGrpSpPr/>
          <p:nvPr/>
        </p:nvGrpSpPr>
        <p:grpSpPr>
          <a:xfrm>
            <a:off x="-4550589" y="-152400"/>
            <a:ext cx="12270050" cy="7800624"/>
            <a:chOff x="-4415122" y="59688"/>
            <a:chExt cx="12270050" cy="7800624"/>
          </a:xfrm>
        </p:grpSpPr>
        <p:sp>
          <p:nvSpPr>
            <p:cNvPr id="12" name="空心弧 11"/>
            <p:cNvSpPr/>
            <p:nvPr/>
          </p:nvSpPr>
          <p:spPr>
            <a:xfrm>
              <a:off x="-4415122" y="59688"/>
              <a:ext cx="7800624" cy="7800624"/>
            </a:xfrm>
            <a:prstGeom prst="blockArc">
              <a:avLst>
                <a:gd name="adj1" fmla="val 18900000"/>
                <a:gd name="adj2" fmla="val 2700000"/>
                <a:gd name="adj3" fmla="val 277"/>
              </a:avLst>
            </a:prstGeom>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3" name="任意多边形 12"/>
            <p:cNvSpPr/>
            <p:nvPr/>
          </p:nvSpPr>
          <p:spPr>
            <a:xfrm>
              <a:off x="2540191" y="1325486"/>
              <a:ext cx="3792876" cy="526740"/>
            </a:xfrm>
            <a:custGeom>
              <a:avLst/>
              <a:gdLst>
                <a:gd name="connsiteX0" fmla="*/ 0 w 8770101"/>
                <a:gd name="connsiteY0" fmla="*/ 0 h 526740"/>
                <a:gd name="connsiteX1" fmla="*/ 8770101 w 8770101"/>
                <a:gd name="connsiteY1" fmla="*/ 0 h 526740"/>
                <a:gd name="connsiteX2" fmla="*/ 8770101 w 8770101"/>
                <a:gd name="connsiteY2" fmla="*/ 526740 h 526740"/>
                <a:gd name="connsiteX3" fmla="*/ 0 w 8770101"/>
                <a:gd name="connsiteY3" fmla="*/ 526740 h 526740"/>
                <a:gd name="connsiteX4" fmla="*/ 0 w 8770101"/>
                <a:gd name="connsiteY4" fmla="*/ 0 h 526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0101" h="526740">
                  <a:moveTo>
                    <a:pt x="0" y="0"/>
                  </a:moveTo>
                  <a:lnTo>
                    <a:pt x="8770101" y="0"/>
                  </a:lnTo>
                  <a:lnTo>
                    <a:pt x="8770101" y="526740"/>
                  </a:lnTo>
                  <a:lnTo>
                    <a:pt x="0" y="526740"/>
                  </a:lnTo>
                  <a:lnTo>
                    <a:pt x="0" y="0"/>
                  </a:lnTo>
                  <a:close/>
                </a:path>
              </a:pathLst>
            </a:custGeom>
            <a:scene3d>
              <a:camera prst="orthographicFront"/>
              <a:lightRig rig="flat" dir="t"/>
            </a:scene3d>
            <a:sp3d prstMaterial="dkEdge">
              <a:bevelT w="8200" h="38100"/>
            </a:sp3d>
          </p:spPr>
          <p:style>
            <a:lnRef idx="0">
              <a:schemeClr val="accent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418100" tIns="81280" rIns="81280" bIns="81280" numCol="1" spcCol="1270" anchor="t" anchorCtr="0">
              <a:noAutofit/>
            </a:bodyPr>
            <a:lstStyle/>
            <a:p>
              <a:pPr lvl="0" algn="l" defTabSz="1422400">
                <a:lnSpc>
                  <a:spcPct val="90000"/>
                </a:lnSpc>
                <a:spcBef>
                  <a:spcPct val="0"/>
                </a:spcBef>
                <a:spcAft>
                  <a:spcPct val="35000"/>
                </a:spcAft>
              </a:pPr>
              <a:r>
                <a:rPr lang="en-US" altLang="zh-CN" sz="3200" kern="1200" dirty="0" smtClean="0">
                  <a:latin typeface="Arial" panose="020B0604020202020204" pitchFamily="34" charset="0"/>
                  <a:cs typeface="Arial" panose="020B0604020202020204" pitchFamily="34" charset="0"/>
                </a:rPr>
                <a:t>1. Introduction</a:t>
              </a:r>
              <a:endParaRPr lang="zh-CN" altLang="en-US" sz="3200" kern="1200" dirty="0">
                <a:latin typeface="Arial" panose="020B0604020202020204" pitchFamily="34" charset="0"/>
                <a:cs typeface="Arial" panose="020B0604020202020204" pitchFamily="34" charset="0"/>
              </a:endParaRPr>
            </a:p>
            <a:p>
              <a:pPr marL="285750" lvl="1" indent="-285750" algn="l" defTabSz="1422400">
                <a:lnSpc>
                  <a:spcPct val="90000"/>
                </a:lnSpc>
                <a:spcBef>
                  <a:spcPct val="0"/>
                </a:spcBef>
                <a:spcAft>
                  <a:spcPct val="15000"/>
                </a:spcAft>
                <a:buChar char="••"/>
              </a:pPr>
              <a:endParaRPr lang="zh-CN" altLang="en-US" sz="3200" kern="1200" dirty="0"/>
            </a:p>
          </p:txBody>
        </p:sp>
        <p:sp>
          <p:nvSpPr>
            <p:cNvPr id="14" name="椭圆 13"/>
            <p:cNvSpPr/>
            <p:nvPr/>
          </p:nvSpPr>
          <p:spPr>
            <a:xfrm>
              <a:off x="2210977" y="1259643"/>
              <a:ext cx="658425" cy="658425"/>
            </a:xfrm>
            <a:prstGeom prst="ellipse">
              <a:avLst/>
            </a:prstGeom>
            <a:solidFill>
              <a:schemeClr val="accent4">
                <a:lumMod val="40000"/>
                <a:lumOff val="60000"/>
              </a:schemeClr>
            </a:solidFill>
            <a:ln>
              <a:solidFill>
                <a:schemeClr val="bg1"/>
              </a:solidFill>
            </a:ln>
          </p:spPr>
          <p:style>
            <a:lnRef idx="1">
              <a:scrgbClr r="0" g="0" b="0"/>
            </a:lnRef>
            <a:fillRef idx="2">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15" name="任意多边形 14"/>
            <p:cNvSpPr/>
            <p:nvPr/>
          </p:nvSpPr>
          <p:spPr>
            <a:xfrm>
              <a:off x="3017199" y="2116060"/>
              <a:ext cx="4837729" cy="526740"/>
            </a:xfrm>
            <a:custGeom>
              <a:avLst/>
              <a:gdLst>
                <a:gd name="connsiteX0" fmla="*/ 0 w 8293090"/>
                <a:gd name="connsiteY0" fmla="*/ 0 h 526740"/>
                <a:gd name="connsiteX1" fmla="*/ 8293090 w 8293090"/>
                <a:gd name="connsiteY1" fmla="*/ 0 h 526740"/>
                <a:gd name="connsiteX2" fmla="*/ 8293090 w 8293090"/>
                <a:gd name="connsiteY2" fmla="*/ 526740 h 526740"/>
                <a:gd name="connsiteX3" fmla="*/ 0 w 8293090"/>
                <a:gd name="connsiteY3" fmla="*/ 526740 h 526740"/>
                <a:gd name="connsiteX4" fmla="*/ 0 w 8293090"/>
                <a:gd name="connsiteY4" fmla="*/ 0 h 526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93090" h="526740">
                  <a:moveTo>
                    <a:pt x="0" y="0"/>
                  </a:moveTo>
                  <a:lnTo>
                    <a:pt x="8293090" y="0"/>
                  </a:lnTo>
                  <a:lnTo>
                    <a:pt x="8293090" y="526740"/>
                  </a:lnTo>
                  <a:lnTo>
                    <a:pt x="0" y="526740"/>
                  </a:lnTo>
                  <a:lnTo>
                    <a:pt x="0" y="0"/>
                  </a:lnTo>
                  <a:close/>
                </a:path>
              </a:pathLst>
            </a:custGeom>
            <a:scene3d>
              <a:camera prst="orthographicFront"/>
              <a:lightRig rig="flat" dir="t"/>
            </a:scene3d>
            <a:sp3d prstMaterial="dkEdge">
              <a:bevelT w="8200" h="38100"/>
            </a:sp3d>
          </p:spPr>
          <p:style>
            <a:lnRef idx="0">
              <a:schemeClr val="accent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418100" tIns="81280" rIns="81280" bIns="81280" numCol="1" spcCol="1270" anchor="ctr" anchorCtr="0">
              <a:noAutofit/>
            </a:bodyPr>
            <a:lstStyle/>
            <a:p>
              <a:pPr lvl="0" algn="l" defTabSz="1422400">
                <a:lnSpc>
                  <a:spcPct val="90000"/>
                </a:lnSpc>
                <a:spcBef>
                  <a:spcPct val="0"/>
                </a:spcBef>
                <a:spcAft>
                  <a:spcPct val="35000"/>
                </a:spcAft>
              </a:pPr>
              <a:r>
                <a:rPr lang="en-US" altLang="zh-CN" sz="3200" kern="1200" dirty="0" smtClean="0">
                  <a:latin typeface="Arial" panose="020B0604020202020204" pitchFamily="34" charset="0"/>
                  <a:cs typeface="Arial" panose="020B0604020202020204" pitchFamily="34" charset="0"/>
                </a:rPr>
                <a:t>2. </a:t>
              </a:r>
              <a:r>
                <a:rPr lang="en-US" altLang="zh-CN" sz="3200" kern="1200" dirty="0" err="1" smtClean="0">
                  <a:latin typeface="Arial" panose="020B0604020202020204" pitchFamily="34" charset="0"/>
                  <a:cs typeface="Arial" panose="020B0604020202020204" pitchFamily="34" charset="0"/>
                </a:rPr>
                <a:t>Overiew</a:t>
              </a:r>
              <a:r>
                <a:rPr lang="en-US" altLang="zh-CN" sz="3200" kern="1200" dirty="0" smtClean="0">
                  <a:latin typeface="Arial" panose="020B0604020202020204" pitchFamily="34" charset="0"/>
                  <a:cs typeface="Arial" panose="020B0604020202020204" pitchFamily="34" charset="0"/>
                </a:rPr>
                <a:t> of DST-GPT</a:t>
              </a:r>
              <a:endParaRPr lang="zh-CN" altLang="en-US" sz="3200" kern="1200" dirty="0">
                <a:latin typeface="Arial" panose="020B0604020202020204" pitchFamily="34" charset="0"/>
                <a:cs typeface="Arial" panose="020B0604020202020204" pitchFamily="34" charset="0"/>
              </a:endParaRPr>
            </a:p>
          </p:txBody>
        </p:sp>
        <p:sp>
          <p:nvSpPr>
            <p:cNvPr id="16" name="椭圆 15"/>
            <p:cNvSpPr/>
            <p:nvPr/>
          </p:nvSpPr>
          <p:spPr>
            <a:xfrm>
              <a:off x="2687988" y="2050218"/>
              <a:ext cx="658425" cy="658425"/>
            </a:xfrm>
            <a:prstGeom prst="ellipse">
              <a:avLst/>
            </a:prstGeom>
            <a:solidFill>
              <a:srgbClr val="FDC63C"/>
            </a:solidFill>
            <a:ln>
              <a:solidFill>
                <a:schemeClr val="bg1"/>
              </a:solidFill>
            </a:ln>
          </p:spPr>
          <p:style>
            <a:lnRef idx="1">
              <a:scrgbClr r="0" g="0" b="0"/>
            </a:lnRef>
            <a:fillRef idx="2">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17" name="任意多边形 16"/>
            <p:cNvSpPr/>
            <p:nvPr/>
          </p:nvSpPr>
          <p:spPr>
            <a:xfrm>
              <a:off x="3278599" y="2906055"/>
              <a:ext cx="4576329" cy="526740"/>
            </a:xfrm>
            <a:custGeom>
              <a:avLst/>
              <a:gdLst>
                <a:gd name="connsiteX0" fmla="*/ 0 w 8031690"/>
                <a:gd name="connsiteY0" fmla="*/ 0 h 526740"/>
                <a:gd name="connsiteX1" fmla="*/ 8031690 w 8031690"/>
                <a:gd name="connsiteY1" fmla="*/ 0 h 526740"/>
                <a:gd name="connsiteX2" fmla="*/ 8031690 w 8031690"/>
                <a:gd name="connsiteY2" fmla="*/ 526740 h 526740"/>
                <a:gd name="connsiteX3" fmla="*/ 0 w 8031690"/>
                <a:gd name="connsiteY3" fmla="*/ 526740 h 526740"/>
                <a:gd name="connsiteX4" fmla="*/ 0 w 8031690"/>
                <a:gd name="connsiteY4" fmla="*/ 0 h 526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1690" h="526740">
                  <a:moveTo>
                    <a:pt x="0" y="0"/>
                  </a:moveTo>
                  <a:lnTo>
                    <a:pt x="8031690" y="0"/>
                  </a:lnTo>
                  <a:lnTo>
                    <a:pt x="8031690" y="526740"/>
                  </a:lnTo>
                  <a:lnTo>
                    <a:pt x="0" y="526740"/>
                  </a:lnTo>
                  <a:lnTo>
                    <a:pt x="0" y="0"/>
                  </a:lnTo>
                  <a:close/>
                </a:path>
              </a:pathLst>
            </a:custGeom>
            <a:scene3d>
              <a:camera prst="orthographicFront"/>
              <a:lightRig rig="flat" dir="t"/>
            </a:scene3d>
            <a:sp3d prstMaterial="dkEdge">
              <a:bevelT w="8200" h="38100"/>
            </a:sp3d>
          </p:spPr>
          <p:style>
            <a:lnRef idx="0">
              <a:schemeClr val="accent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418100" tIns="81280" rIns="81280" bIns="81280" numCol="1" spcCol="1270" anchor="ctr" anchorCtr="0">
              <a:noAutofit/>
            </a:bodyPr>
            <a:lstStyle/>
            <a:p>
              <a:pPr lvl="0" algn="l" defTabSz="1422400">
                <a:lnSpc>
                  <a:spcPct val="90000"/>
                </a:lnSpc>
                <a:spcBef>
                  <a:spcPct val="0"/>
                </a:spcBef>
                <a:spcAft>
                  <a:spcPct val="35000"/>
                </a:spcAft>
              </a:pPr>
              <a:r>
                <a:rPr lang="en-US" altLang="zh-CN" sz="3200" kern="1200" dirty="0" smtClean="0">
                  <a:latin typeface="Arial" panose="020B0604020202020204" pitchFamily="34" charset="0"/>
                  <a:cs typeface="Arial" panose="020B0604020202020204" pitchFamily="34" charset="0"/>
                </a:rPr>
                <a:t>3. Data Preparation</a:t>
              </a:r>
              <a:endParaRPr lang="zh-CN" altLang="en-US" sz="3200" kern="1200" dirty="0">
                <a:latin typeface="Arial" panose="020B0604020202020204" pitchFamily="34" charset="0"/>
                <a:cs typeface="Arial" panose="020B0604020202020204" pitchFamily="34" charset="0"/>
              </a:endParaRPr>
            </a:p>
          </p:txBody>
        </p:sp>
        <p:sp>
          <p:nvSpPr>
            <p:cNvPr id="18" name="椭圆 17"/>
            <p:cNvSpPr/>
            <p:nvPr/>
          </p:nvSpPr>
          <p:spPr>
            <a:xfrm>
              <a:off x="2949387" y="2840212"/>
              <a:ext cx="658425" cy="658425"/>
            </a:xfrm>
            <a:prstGeom prst="ellipse">
              <a:avLst/>
            </a:prstGeom>
            <a:solidFill>
              <a:srgbClr val="F6B54C"/>
            </a:solidFill>
            <a:ln>
              <a:solidFill>
                <a:schemeClr val="bg1"/>
              </a:solidFill>
            </a:ln>
          </p:spPr>
          <p:style>
            <a:lnRef idx="1">
              <a:scrgbClr r="0" g="0" b="0"/>
            </a:lnRef>
            <a:fillRef idx="2">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19" name="任意多边形 18"/>
            <p:cNvSpPr/>
            <p:nvPr/>
          </p:nvSpPr>
          <p:spPr>
            <a:xfrm>
              <a:off x="3362062" y="3696629"/>
              <a:ext cx="3834605" cy="526740"/>
            </a:xfrm>
            <a:custGeom>
              <a:avLst/>
              <a:gdLst>
                <a:gd name="connsiteX0" fmla="*/ 0 w 7948228"/>
                <a:gd name="connsiteY0" fmla="*/ 0 h 526740"/>
                <a:gd name="connsiteX1" fmla="*/ 7948228 w 7948228"/>
                <a:gd name="connsiteY1" fmla="*/ 0 h 526740"/>
                <a:gd name="connsiteX2" fmla="*/ 7948228 w 7948228"/>
                <a:gd name="connsiteY2" fmla="*/ 526740 h 526740"/>
                <a:gd name="connsiteX3" fmla="*/ 0 w 7948228"/>
                <a:gd name="connsiteY3" fmla="*/ 526740 h 526740"/>
                <a:gd name="connsiteX4" fmla="*/ 0 w 7948228"/>
                <a:gd name="connsiteY4" fmla="*/ 0 h 526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48228" h="526740">
                  <a:moveTo>
                    <a:pt x="0" y="0"/>
                  </a:moveTo>
                  <a:lnTo>
                    <a:pt x="7948228" y="0"/>
                  </a:lnTo>
                  <a:lnTo>
                    <a:pt x="7948228" y="526740"/>
                  </a:lnTo>
                  <a:lnTo>
                    <a:pt x="0" y="526740"/>
                  </a:lnTo>
                  <a:lnTo>
                    <a:pt x="0" y="0"/>
                  </a:lnTo>
                  <a:close/>
                </a:path>
              </a:pathLst>
            </a:custGeom>
            <a:scene3d>
              <a:camera prst="orthographicFront"/>
              <a:lightRig rig="flat" dir="t"/>
            </a:scene3d>
            <a:sp3d prstMaterial="dkEdge">
              <a:bevelT w="8200" h="38100"/>
            </a:sp3d>
          </p:spPr>
          <p:style>
            <a:lnRef idx="0">
              <a:schemeClr val="accent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418100" tIns="81280" rIns="81280" bIns="81280" numCol="1" spcCol="1270" anchor="ctr" anchorCtr="0">
              <a:noAutofit/>
            </a:bodyPr>
            <a:lstStyle/>
            <a:p>
              <a:pPr lvl="0" algn="l" defTabSz="1422400">
                <a:lnSpc>
                  <a:spcPct val="90000"/>
                </a:lnSpc>
                <a:spcBef>
                  <a:spcPct val="0"/>
                </a:spcBef>
                <a:spcAft>
                  <a:spcPct val="35000"/>
                </a:spcAft>
              </a:pPr>
              <a:r>
                <a:rPr lang="en-US" altLang="zh-CN" sz="3200" kern="1200" dirty="0" smtClean="0">
                  <a:latin typeface="Arial" panose="020B0604020202020204" pitchFamily="34" charset="0"/>
                  <a:cs typeface="Arial" panose="020B0604020202020204" pitchFamily="34" charset="0"/>
                </a:rPr>
                <a:t>4. Framework</a:t>
              </a:r>
              <a:endParaRPr lang="zh-CN" altLang="en-US" sz="3200" kern="1200" dirty="0">
                <a:latin typeface="Arial" panose="020B0604020202020204" pitchFamily="34" charset="0"/>
                <a:cs typeface="Arial" panose="020B0604020202020204" pitchFamily="34" charset="0"/>
              </a:endParaRPr>
            </a:p>
          </p:txBody>
        </p:sp>
        <p:sp>
          <p:nvSpPr>
            <p:cNvPr id="20" name="椭圆 19"/>
            <p:cNvSpPr/>
            <p:nvPr/>
          </p:nvSpPr>
          <p:spPr>
            <a:xfrm>
              <a:off x="3032850" y="3630787"/>
              <a:ext cx="658425" cy="658425"/>
            </a:xfrm>
            <a:prstGeom prst="ellipse">
              <a:avLst/>
            </a:prstGeom>
            <a:solidFill>
              <a:srgbClr val="F18E50"/>
            </a:solidFill>
            <a:ln>
              <a:solidFill>
                <a:schemeClr val="bg1"/>
              </a:solidFill>
            </a:ln>
          </p:spPr>
          <p:style>
            <a:lnRef idx="1">
              <a:scrgbClr r="0" g="0" b="0"/>
            </a:lnRef>
            <a:fillRef idx="2">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21" name="任意多边形 20"/>
            <p:cNvSpPr/>
            <p:nvPr/>
          </p:nvSpPr>
          <p:spPr>
            <a:xfrm>
              <a:off x="3278600" y="4487204"/>
              <a:ext cx="3054467" cy="526740"/>
            </a:xfrm>
            <a:custGeom>
              <a:avLst/>
              <a:gdLst>
                <a:gd name="connsiteX0" fmla="*/ 0 w 8031690"/>
                <a:gd name="connsiteY0" fmla="*/ 0 h 526740"/>
                <a:gd name="connsiteX1" fmla="*/ 8031690 w 8031690"/>
                <a:gd name="connsiteY1" fmla="*/ 0 h 526740"/>
                <a:gd name="connsiteX2" fmla="*/ 8031690 w 8031690"/>
                <a:gd name="connsiteY2" fmla="*/ 526740 h 526740"/>
                <a:gd name="connsiteX3" fmla="*/ 0 w 8031690"/>
                <a:gd name="connsiteY3" fmla="*/ 526740 h 526740"/>
                <a:gd name="connsiteX4" fmla="*/ 0 w 8031690"/>
                <a:gd name="connsiteY4" fmla="*/ 0 h 526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1690" h="526740">
                  <a:moveTo>
                    <a:pt x="0" y="0"/>
                  </a:moveTo>
                  <a:lnTo>
                    <a:pt x="8031690" y="0"/>
                  </a:lnTo>
                  <a:lnTo>
                    <a:pt x="8031690" y="526740"/>
                  </a:lnTo>
                  <a:lnTo>
                    <a:pt x="0" y="526740"/>
                  </a:lnTo>
                  <a:lnTo>
                    <a:pt x="0" y="0"/>
                  </a:lnTo>
                  <a:close/>
                </a:path>
              </a:pathLst>
            </a:custGeom>
            <a:scene3d>
              <a:camera prst="orthographicFront"/>
              <a:lightRig rig="flat" dir="t"/>
            </a:scene3d>
            <a:sp3d prstMaterial="dkEdge">
              <a:bevelT w="8200" h="38100"/>
            </a:sp3d>
          </p:spPr>
          <p:style>
            <a:lnRef idx="0">
              <a:schemeClr val="accent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418100" tIns="81280" rIns="81280" bIns="81280" numCol="1" spcCol="1270" anchor="ctr" anchorCtr="0">
              <a:noAutofit/>
            </a:bodyPr>
            <a:lstStyle/>
            <a:p>
              <a:pPr lvl="0" algn="l" defTabSz="1422400">
                <a:lnSpc>
                  <a:spcPct val="90000"/>
                </a:lnSpc>
                <a:spcBef>
                  <a:spcPct val="0"/>
                </a:spcBef>
                <a:spcAft>
                  <a:spcPct val="35000"/>
                </a:spcAft>
              </a:pPr>
              <a:r>
                <a:rPr lang="en-US" altLang="zh-CN" sz="3200" kern="1200" dirty="0" smtClean="0">
                  <a:latin typeface="Arial" panose="020B0604020202020204" pitchFamily="34" charset="0"/>
                  <a:cs typeface="Arial" panose="020B0604020202020204" pitchFamily="34" charset="0"/>
                </a:rPr>
                <a:t>5. Cases</a:t>
              </a:r>
              <a:endParaRPr lang="zh-CN" altLang="en-US" sz="3200" kern="1200" dirty="0">
                <a:latin typeface="Arial" panose="020B0604020202020204" pitchFamily="34" charset="0"/>
                <a:cs typeface="Arial" panose="020B0604020202020204" pitchFamily="34" charset="0"/>
              </a:endParaRPr>
            </a:p>
          </p:txBody>
        </p:sp>
        <p:sp>
          <p:nvSpPr>
            <p:cNvPr id="22" name="椭圆 21"/>
            <p:cNvSpPr/>
            <p:nvPr/>
          </p:nvSpPr>
          <p:spPr>
            <a:xfrm>
              <a:off x="2949387" y="4421361"/>
              <a:ext cx="658425" cy="658425"/>
            </a:xfrm>
            <a:prstGeom prst="ellipse">
              <a:avLst/>
            </a:prstGeom>
            <a:solidFill>
              <a:srgbClr val="EF655D"/>
            </a:solidFill>
            <a:ln>
              <a:solidFill>
                <a:schemeClr val="bg1"/>
              </a:solidFill>
            </a:ln>
          </p:spPr>
          <p:style>
            <a:lnRef idx="1">
              <a:scrgbClr r="0" g="0" b="0"/>
            </a:lnRef>
            <a:fillRef idx="2">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23" name="任意多边形 22"/>
            <p:cNvSpPr/>
            <p:nvPr/>
          </p:nvSpPr>
          <p:spPr>
            <a:xfrm>
              <a:off x="3017200" y="5277198"/>
              <a:ext cx="3315867" cy="526740"/>
            </a:xfrm>
            <a:custGeom>
              <a:avLst/>
              <a:gdLst>
                <a:gd name="connsiteX0" fmla="*/ 0 w 8293090"/>
                <a:gd name="connsiteY0" fmla="*/ 0 h 526740"/>
                <a:gd name="connsiteX1" fmla="*/ 8293090 w 8293090"/>
                <a:gd name="connsiteY1" fmla="*/ 0 h 526740"/>
                <a:gd name="connsiteX2" fmla="*/ 8293090 w 8293090"/>
                <a:gd name="connsiteY2" fmla="*/ 526740 h 526740"/>
                <a:gd name="connsiteX3" fmla="*/ 0 w 8293090"/>
                <a:gd name="connsiteY3" fmla="*/ 526740 h 526740"/>
                <a:gd name="connsiteX4" fmla="*/ 0 w 8293090"/>
                <a:gd name="connsiteY4" fmla="*/ 0 h 526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93090" h="526740">
                  <a:moveTo>
                    <a:pt x="0" y="0"/>
                  </a:moveTo>
                  <a:lnTo>
                    <a:pt x="8293090" y="0"/>
                  </a:lnTo>
                  <a:lnTo>
                    <a:pt x="8293090" y="526740"/>
                  </a:lnTo>
                  <a:lnTo>
                    <a:pt x="0" y="526740"/>
                  </a:lnTo>
                  <a:lnTo>
                    <a:pt x="0" y="0"/>
                  </a:lnTo>
                  <a:close/>
                </a:path>
              </a:pathLst>
            </a:custGeom>
            <a:scene3d>
              <a:camera prst="orthographicFront"/>
              <a:lightRig rig="flat" dir="t"/>
            </a:scene3d>
            <a:sp3d prstMaterial="dkEdge">
              <a:bevelT w="8200" h="38100"/>
            </a:sp3d>
          </p:spPr>
          <p:style>
            <a:lnRef idx="0">
              <a:schemeClr val="accent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418100" tIns="81280" rIns="81280" bIns="81280" numCol="1" spcCol="1270" anchor="ctr" anchorCtr="0">
              <a:noAutofit/>
            </a:bodyPr>
            <a:lstStyle/>
            <a:p>
              <a:pPr lvl="0" algn="l" defTabSz="1422400">
                <a:lnSpc>
                  <a:spcPct val="90000"/>
                </a:lnSpc>
                <a:spcBef>
                  <a:spcPct val="0"/>
                </a:spcBef>
                <a:spcAft>
                  <a:spcPct val="35000"/>
                </a:spcAft>
              </a:pPr>
              <a:r>
                <a:rPr lang="en-US" altLang="zh-CN" sz="3200" kern="1200" dirty="0" smtClean="0">
                  <a:latin typeface="Arial" panose="020B0604020202020204" pitchFamily="34" charset="0"/>
                  <a:cs typeface="Arial" panose="020B0604020202020204" pitchFamily="34" charset="0"/>
                </a:rPr>
                <a:t>6. Future Work</a:t>
              </a:r>
              <a:endParaRPr lang="zh-CN" altLang="en-US" sz="3200" kern="1200" dirty="0">
                <a:latin typeface="Arial" panose="020B0604020202020204" pitchFamily="34" charset="0"/>
                <a:cs typeface="Arial" panose="020B0604020202020204" pitchFamily="34" charset="0"/>
              </a:endParaRPr>
            </a:p>
          </p:txBody>
        </p:sp>
        <p:sp>
          <p:nvSpPr>
            <p:cNvPr id="24" name="椭圆 23"/>
            <p:cNvSpPr/>
            <p:nvPr/>
          </p:nvSpPr>
          <p:spPr>
            <a:xfrm>
              <a:off x="2687988" y="5211356"/>
              <a:ext cx="658425" cy="658425"/>
            </a:xfrm>
            <a:prstGeom prst="ellipse">
              <a:avLst/>
            </a:prstGeom>
            <a:solidFill>
              <a:srgbClr val="565656"/>
            </a:solidFill>
            <a:ln>
              <a:solidFill>
                <a:schemeClr val="bg1"/>
              </a:solidFill>
            </a:ln>
          </p:spPr>
          <p:style>
            <a:lnRef idx="1">
              <a:scrgbClr r="0" g="0" b="0"/>
            </a:lnRef>
            <a:fillRef idx="2">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25" name="任意多边形 24"/>
            <p:cNvSpPr/>
            <p:nvPr/>
          </p:nvSpPr>
          <p:spPr>
            <a:xfrm>
              <a:off x="2540191" y="6067773"/>
              <a:ext cx="3053464" cy="526740"/>
            </a:xfrm>
            <a:custGeom>
              <a:avLst/>
              <a:gdLst>
                <a:gd name="connsiteX0" fmla="*/ 0 w 8770101"/>
                <a:gd name="connsiteY0" fmla="*/ 0 h 526740"/>
                <a:gd name="connsiteX1" fmla="*/ 8770101 w 8770101"/>
                <a:gd name="connsiteY1" fmla="*/ 0 h 526740"/>
                <a:gd name="connsiteX2" fmla="*/ 8770101 w 8770101"/>
                <a:gd name="connsiteY2" fmla="*/ 526740 h 526740"/>
                <a:gd name="connsiteX3" fmla="*/ 0 w 8770101"/>
                <a:gd name="connsiteY3" fmla="*/ 526740 h 526740"/>
                <a:gd name="connsiteX4" fmla="*/ 0 w 8770101"/>
                <a:gd name="connsiteY4" fmla="*/ 0 h 526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0101" h="526740">
                  <a:moveTo>
                    <a:pt x="0" y="0"/>
                  </a:moveTo>
                  <a:lnTo>
                    <a:pt x="8770101" y="0"/>
                  </a:lnTo>
                  <a:lnTo>
                    <a:pt x="8770101" y="526740"/>
                  </a:lnTo>
                  <a:lnTo>
                    <a:pt x="0" y="526740"/>
                  </a:lnTo>
                  <a:lnTo>
                    <a:pt x="0" y="0"/>
                  </a:lnTo>
                  <a:close/>
                </a:path>
              </a:pathLst>
            </a:custGeom>
            <a:scene3d>
              <a:camera prst="orthographicFront"/>
              <a:lightRig rig="flat" dir="t"/>
            </a:scene3d>
            <a:sp3d prstMaterial="dkEdge">
              <a:bevelT w="8200" h="38100"/>
            </a:sp3d>
          </p:spPr>
          <p:style>
            <a:lnRef idx="0">
              <a:schemeClr val="accent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418100" tIns="81280" rIns="81280" bIns="81280" numCol="1" spcCol="1270" anchor="ctr" anchorCtr="0">
              <a:noAutofit/>
            </a:bodyPr>
            <a:lstStyle/>
            <a:p>
              <a:pPr lvl="0" algn="l" defTabSz="1422400">
                <a:lnSpc>
                  <a:spcPct val="90000"/>
                </a:lnSpc>
                <a:spcBef>
                  <a:spcPct val="0"/>
                </a:spcBef>
                <a:spcAft>
                  <a:spcPct val="35000"/>
                </a:spcAft>
              </a:pPr>
              <a:r>
                <a:rPr lang="en-US" altLang="zh-CN" sz="3200" kern="1200" dirty="0" smtClean="0">
                  <a:latin typeface="Arial" panose="020B0604020202020204" pitchFamily="34" charset="0"/>
                  <a:cs typeface="Arial" panose="020B0604020202020204" pitchFamily="34" charset="0"/>
                </a:rPr>
                <a:t>References</a:t>
              </a:r>
              <a:endParaRPr lang="zh-CN" altLang="en-US" sz="3200" kern="1200" dirty="0">
                <a:latin typeface="Arial" panose="020B0604020202020204" pitchFamily="34" charset="0"/>
                <a:cs typeface="Arial" panose="020B0604020202020204" pitchFamily="34" charset="0"/>
              </a:endParaRPr>
            </a:p>
          </p:txBody>
        </p:sp>
        <p:sp>
          <p:nvSpPr>
            <p:cNvPr id="26" name="椭圆 25"/>
            <p:cNvSpPr/>
            <p:nvPr/>
          </p:nvSpPr>
          <p:spPr>
            <a:xfrm>
              <a:off x="2210977" y="6001930"/>
              <a:ext cx="658425" cy="658425"/>
            </a:xfrm>
            <a:prstGeom prst="ellipse">
              <a:avLst/>
            </a:prstGeom>
            <a:solidFill>
              <a:schemeClr val="bg1"/>
            </a:solidFill>
            <a:ln>
              <a:solidFill>
                <a:schemeClr val="bg1"/>
              </a:solidFill>
            </a:ln>
          </p:spPr>
          <p:style>
            <a:lnRef idx="1">
              <a:scrgbClr r="0" g="0" b="0"/>
            </a:lnRef>
            <a:fillRef idx="2">
              <a:scrgbClr r="0" g="0" b="0"/>
            </a:fillRef>
            <a:effectRef idx="0">
              <a:schemeClr val="lt1">
                <a:hueOff val="0"/>
                <a:satOff val="0"/>
                <a:lumOff val="0"/>
                <a:alphaOff val="0"/>
              </a:schemeClr>
            </a:effectRef>
            <a:fontRef idx="minor">
              <a:schemeClr val="dk1">
                <a:hueOff val="0"/>
                <a:satOff val="0"/>
                <a:lumOff val="0"/>
                <a:alphaOff val="0"/>
              </a:schemeClr>
            </a:fontRef>
          </p:style>
        </p:sp>
      </p:grpSp>
      <p:sp>
        <p:nvSpPr>
          <p:cNvPr id="28" name="标题 1"/>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dirty="0" smtClean="0">
                <a:latin typeface="Arial" panose="020B0604020202020204" pitchFamily="34" charset="0"/>
                <a:cs typeface="Arial" panose="020B0604020202020204" pitchFamily="34" charset="0"/>
              </a:rPr>
              <a:t>Outline</a:t>
            </a:r>
            <a:endParaRPr lang="zh-CN"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67763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1349429" y="48703"/>
            <a:ext cx="5111557" cy="707886"/>
          </a:xfrm>
          <a:prstGeom prst="rect">
            <a:avLst/>
          </a:prstGeom>
          <a:noFill/>
        </p:spPr>
        <p:txBody>
          <a:bodyPr wrap="square" rtlCol="0">
            <a:spAutoFit/>
          </a:bodyPr>
          <a:lstStyle/>
          <a:p>
            <a:r>
              <a:rPr lang="en-US" altLang="zh-CN" sz="4000" dirty="0" smtClean="0">
                <a:latin typeface="Arial" panose="020B0604020202020204" pitchFamily="34" charset="0"/>
                <a:ea typeface="微软雅黑" pitchFamily="34" charset="-122"/>
                <a:cs typeface="Arial" panose="020B0604020202020204" pitchFamily="34" charset="0"/>
              </a:rPr>
              <a:t>1. Introduction</a:t>
            </a:r>
            <a:endParaRPr lang="zh-CN" altLang="en-US" sz="4000" dirty="0">
              <a:latin typeface="Arial" panose="020B0604020202020204" pitchFamily="34" charset="0"/>
              <a:ea typeface="微软雅黑" pitchFamily="34" charset="-122"/>
              <a:cs typeface="Arial" panose="020B0604020202020204" pitchFamily="34" charset="0"/>
            </a:endParaRPr>
          </a:p>
        </p:txBody>
      </p:sp>
      <p:pic>
        <p:nvPicPr>
          <p:cNvPr id="14" name="内容占位符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198" y="-115507"/>
            <a:ext cx="1074540" cy="1074540"/>
          </a:xfrm>
          <a:prstGeom prst="rect">
            <a:avLst/>
          </a:prstGeom>
        </p:spPr>
      </p:pic>
      <p:sp>
        <p:nvSpPr>
          <p:cNvPr id="24" name="矩形 23"/>
          <p:cNvSpPr/>
          <p:nvPr/>
        </p:nvSpPr>
        <p:spPr>
          <a:xfrm>
            <a:off x="985363" y="1223709"/>
            <a:ext cx="10656303" cy="1323439"/>
          </a:xfrm>
          <a:prstGeom prst="rect">
            <a:avLst/>
          </a:prstGeom>
          <a:ln w="28575">
            <a:noFill/>
            <a:prstDash val="dash"/>
          </a:ln>
        </p:spPr>
        <p:txBody>
          <a:bodyPr wrap="square">
            <a:spAutoFit/>
          </a:bodyPr>
          <a:lstStyle/>
          <a:p>
            <a:r>
              <a:rPr lang="en-US" altLang="zh-CN" sz="2000" b="1" dirty="0" smtClean="0">
                <a:latin typeface="Arial" charset="0"/>
                <a:cs typeface="Arial" charset="0"/>
              </a:rPr>
              <a:t>Tools</a:t>
            </a:r>
            <a:r>
              <a:rPr lang="en-US" altLang="zh-CN" sz="2000" dirty="0" smtClean="0">
                <a:latin typeface="Arial" charset="0"/>
                <a:cs typeface="Arial" charset="0"/>
              </a:rPr>
              <a:t> </a:t>
            </a:r>
            <a:r>
              <a:rPr lang="en-US" altLang="zh-CN" sz="2000" dirty="0">
                <a:latin typeface="Arial" charset="0"/>
                <a:cs typeface="Arial" charset="0"/>
              </a:rPr>
              <a:t>are extensions of human capabilities, aimed at enhancing productivity, efficiency, and problem-solving abilities. </a:t>
            </a:r>
            <a:r>
              <a:rPr lang="en-US" altLang="zh-CN" sz="2000" dirty="0" smtClean="0">
                <a:latin typeface="Arial" charset="0"/>
                <a:cs typeface="Arial" charset="0"/>
              </a:rPr>
              <a:t>The </a:t>
            </a:r>
            <a:r>
              <a:rPr lang="en-US" altLang="zh-CN" sz="2000" dirty="0">
                <a:latin typeface="Arial" charset="0"/>
                <a:cs typeface="Arial" charset="0"/>
              </a:rPr>
              <a:t>fundamental hallmark of humanity's eventual </a:t>
            </a:r>
            <a:r>
              <a:rPr lang="en-US" altLang="zh-CN" sz="2000" b="1" dirty="0">
                <a:latin typeface="Arial" charset="0"/>
                <a:cs typeface="Arial" charset="0"/>
              </a:rPr>
              <a:t>divergence</a:t>
            </a:r>
            <a:r>
              <a:rPr lang="en-US" altLang="zh-CN" sz="2000" dirty="0">
                <a:latin typeface="Arial" charset="0"/>
                <a:cs typeface="Arial" charset="0"/>
              </a:rPr>
              <a:t> from the animal kingdom is the creation and use of tools</a:t>
            </a:r>
            <a:r>
              <a:rPr lang="en-US" altLang="zh-CN" sz="2000" dirty="0" smtClean="0">
                <a:latin typeface="Arial" charset="0"/>
                <a:cs typeface="Arial" charset="0"/>
              </a:rPr>
              <a:t>.</a:t>
            </a:r>
          </a:p>
          <a:p>
            <a:pPr algn="r"/>
            <a:r>
              <a:rPr lang="en-US" altLang="zh-CN" sz="2000" dirty="0" smtClean="0">
                <a:latin typeface="Arial" charset="0"/>
                <a:cs typeface="Arial" charset="0"/>
              </a:rPr>
              <a:t>	——</a:t>
            </a:r>
            <a:r>
              <a:rPr lang="en-US" altLang="zh-CN" sz="2000" dirty="0">
                <a:latin typeface="Arial" charset="0"/>
                <a:cs typeface="Arial" charset="0"/>
              </a:rPr>
              <a:t>Karl Heinrich Marx</a:t>
            </a:r>
            <a:endParaRPr lang="en-US" altLang="zh-CN" sz="2000" dirty="0" smtClean="0">
              <a:latin typeface="Arial" charset="0"/>
              <a:cs typeface="Arial" charset="0"/>
            </a:endParaRPr>
          </a:p>
        </p:txBody>
      </p:sp>
      <p:pic>
        <p:nvPicPr>
          <p:cNvPr id="2" name="图片 1"/>
          <p:cNvPicPr>
            <a:picLocks noChangeAspect="1"/>
          </p:cNvPicPr>
          <p:nvPr/>
        </p:nvPicPr>
        <p:blipFill>
          <a:blip r:embed="rId3"/>
          <a:stretch>
            <a:fillRect/>
          </a:stretch>
        </p:blipFill>
        <p:spPr>
          <a:xfrm>
            <a:off x="343955" y="2688037"/>
            <a:ext cx="11184672" cy="2966996"/>
          </a:xfrm>
          <a:prstGeom prst="rect">
            <a:avLst/>
          </a:prstGeom>
        </p:spPr>
      </p:pic>
      <p:sp>
        <p:nvSpPr>
          <p:cNvPr id="3" name="矩形 2"/>
          <p:cNvSpPr/>
          <p:nvPr/>
        </p:nvSpPr>
        <p:spPr>
          <a:xfrm>
            <a:off x="1388636" y="5538864"/>
            <a:ext cx="9440333" cy="1015663"/>
          </a:xfrm>
          <a:prstGeom prst="rect">
            <a:avLst/>
          </a:prstGeom>
        </p:spPr>
        <p:txBody>
          <a:bodyPr wrap="square">
            <a:spAutoFit/>
          </a:bodyPr>
          <a:lstStyle/>
          <a:p>
            <a:pPr>
              <a:lnSpc>
                <a:spcPct val="150000"/>
              </a:lnSpc>
            </a:pPr>
            <a:r>
              <a:rPr lang="en-US" altLang="zh-CN" sz="2000" dirty="0" smtClean="0">
                <a:latin typeface="Arial" panose="020B0604020202020204" pitchFamily="34" charset="0"/>
                <a:cs typeface="Arial" panose="020B0604020202020204" pitchFamily="34" charset="0"/>
              </a:rPr>
              <a:t>Humans </a:t>
            </a:r>
            <a:r>
              <a:rPr lang="zh-CN" altLang="en-US" sz="2000" dirty="0" smtClean="0">
                <a:latin typeface="Arial" panose="020B0604020202020204" pitchFamily="34" charset="0"/>
                <a:cs typeface="Arial" panose="020B0604020202020204" pitchFamily="34" charset="0"/>
              </a:rPr>
              <a:t>have </a:t>
            </a:r>
            <a:r>
              <a:rPr lang="zh-CN" altLang="en-US" sz="2000" dirty="0">
                <a:latin typeface="Arial" panose="020B0604020202020204" pitchFamily="34" charset="0"/>
                <a:cs typeface="Arial" panose="020B0604020202020204" pitchFamily="34" charset="0"/>
              </a:rPr>
              <a:t>always been the primary </a:t>
            </a:r>
            <a:r>
              <a:rPr lang="zh-CN" altLang="en-US" sz="2000" b="1" dirty="0">
                <a:latin typeface="Arial" panose="020B0604020202020204" pitchFamily="34" charset="0"/>
                <a:cs typeface="Arial" panose="020B0604020202020204" pitchFamily="34" charset="0"/>
              </a:rPr>
              <a:t>inventors</a:t>
            </a:r>
            <a:r>
              <a:rPr lang="zh-CN" altLang="en-US" sz="2000" dirty="0">
                <a:latin typeface="Arial" panose="020B0604020202020204" pitchFamily="34" charset="0"/>
                <a:cs typeface="Arial" panose="020B0604020202020204" pitchFamily="34" charset="0"/>
              </a:rPr>
              <a:t> and </a:t>
            </a:r>
            <a:r>
              <a:rPr lang="zh-CN" altLang="en-US" sz="2000" b="1" dirty="0">
                <a:latin typeface="Arial" panose="020B0604020202020204" pitchFamily="34" charset="0"/>
                <a:cs typeface="Arial" panose="020B0604020202020204" pitchFamily="34" charset="0"/>
              </a:rPr>
              <a:t>users</a:t>
            </a:r>
            <a:r>
              <a:rPr lang="zh-CN" altLang="en-US" sz="2000" dirty="0">
                <a:latin typeface="Arial" panose="020B0604020202020204" pitchFamily="34" charset="0"/>
                <a:cs typeface="Arial" panose="020B0604020202020204" pitchFamily="34" charset="0"/>
              </a:rPr>
              <a:t> of tools. </a:t>
            </a:r>
            <a:endParaRPr lang="en-US" altLang="zh-CN" sz="2000" dirty="0" smtClean="0">
              <a:latin typeface="Arial" panose="020B0604020202020204" pitchFamily="34" charset="0"/>
              <a:cs typeface="Arial" panose="020B0604020202020204" pitchFamily="34" charset="0"/>
            </a:endParaRPr>
          </a:p>
          <a:p>
            <a:pPr>
              <a:lnSpc>
                <a:spcPct val="150000"/>
              </a:lnSpc>
            </a:pPr>
            <a:r>
              <a:rPr lang="zh-CN" altLang="en-US" sz="2000" dirty="0" smtClean="0">
                <a:latin typeface="Arial" panose="020B0604020202020204" pitchFamily="34" charset="0"/>
                <a:cs typeface="Arial" panose="020B0604020202020204" pitchFamily="34" charset="0"/>
              </a:rPr>
              <a:t>Can </a:t>
            </a:r>
            <a:r>
              <a:rPr lang="en-US" altLang="zh-CN" sz="2000" b="1" dirty="0" smtClean="0">
                <a:latin typeface="Arial" panose="020B0604020202020204" pitchFamily="34" charset="0"/>
                <a:cs typeface="Arial" panose="020B0604020202020204" pitchFamily="34" charset="0"/>
              </a:rPr>
              <a:t>AI</a:t>
            </a:r>
            <a:r>
              <a:rPr lang="en-US" altLang="zh-CN" sz="2000" dirty="0" smtClean="0">
                <a:latin typeface="Arial" panose="020B0604020202020204" pitchFamily="34" charset="0"/>
                <a:cs typeface="Arial" panose="020B0604020202020204" pitchFamily="34" charset="0"/>
              </a:rPr>
              <a:t>(</a:t>
            </a:r>
            <a:r>
              <a:rPr lang="en-US" altLang="zh-CN" sz="2000" dirty="0">
                <a:latin typeface="Arial" panose="020B0604020202020204" pitchFamily="34" charset="0"/>
                <a:cs typeface="Arial" panose="020B0604020202020204" pitchFamily="34" charset="0"/>
              </a:rPr>
              <a:t>A</a:t>
            </a:r>
            <a:r>
              <a:rPr lang="zh-CN" altLang="en-US" sz="2000" dirty="0" smtClean="0">
                <a:latin typeface="Arial" panose="020B0604020202020204" pitchFamily="34" charset="0"/>
                <a:cs typeface="Arial" panose="020B0604020202020204" pitchFamily="34" charset="0"/>
              </a:rPr>
              <a:t>rtificial </a:t>
            </a:r>
            <a:r>
              <a:rPr lang="en-US" altLang="zh-CN" sz="2000" dirty="0">
                <a:latin typeface="Arial" panose="020B0604020202020204" pitchFamily="34" charset="0"/>
                <a:cs typeface="Arial" panose="020B0604020202020204" pitchFamily="34" charset="0"/>
              </a:rPr>
              <a:t>I</a:t>
            </a:r>
            <a:r>
              <a:rPr lang="zh-CN" altLang="en-US" sz="2000" dirty="0" smtClean="0">
                <a:latin typeface="Arial" panose="020B0604020202020204" pitchFamily="34" charset="0"/>
                <a:cs typeface="Arial" panose="020B0604020202020204" pitchFamily="34" charset="0"/>
              </a:rPr>
              <a:t>ntelligence</a:t>
            </a:r>
            <a:r>
              <a:rPr lang="en-US" altLang="zh-CN" sz="2000" dirty="0" smtClean="0">
                <a:latin typeface="Arial" panose="020B0604020202020204" pitchFamily="34" charset="0"/>
                <a:cs typeface="Arial" panose="020B0604020202020204" pitchFamily="34" charset="0"/>
              </a:rPr>
              <a:t>)</a:t>
            </a:r>
            <a:r>
              <a:rPr lang="zh-CN" altLang="en-US" sz="2000" dirty="0" smtClean="0">
                <a:latin typeface="Arial" panose="020B0604020202020204" pitchFamily="34" charset="0"/>
                <a:cs typeface="Arial" panose="020B0604020202020204" pitchFamily="34" charset="0"/>
              </a:rPr>
              <a:t> </a:t>
            </a:r>
            <a:r>
              <a:rPr lang="zh-CN" altLang="en-US" sz="2000" dirty="0">
                <a:latin typeface="Arial" panose="020B0604020202020204" pitchFamily="34" charset="0"/>
                <a:cs typeface="Arial" panose="020B0604020202020204" pitchFamily="34" charset="0"/>
              </a:rPr>
              <a:t>possess the same ability to use tools as humans?</a:t>
            </a:r>
          </a:p>
        </p:txBody>
      </p:sp>
    </p:spTree>
    <p:extLst>
      <p:ext uri="{BB962C8B-B14F-4D97-AF65-F5344CB8AC3E}">
        <p14:creationId xmlns:p14="http://schemas.microsoft.com/office/powerpoint/2010/main" val="38943113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1349429" y="48703"/>
            <a:ext cx="5111557" cy="707886"/>
          </a:xfrm>
          <a:prstGeom prst="rect">
            <a:avLst/>
          </a:prstGeom>
          <a:noFill/>
        </p:spPr>
        <p:txBody>
          <a:bodyPr wrap="square" rtlCol="0">
            <a:spAutoFit/>
          </a:bodyPr>
          <a:lstStyle/>
          <a:p>
            <a:r>
              <a:rPr lang="en-US" altLang="zh-CN" sz="4000" dirty="0" smtClean="0">
                <a:latin typeface="Arial" panose="020B0604020202020204" pitchFamily="34" charset="0"/>
                <a:ea typeface="微软雅黑" pitchFamily="34" charset="-122"/>
                <a:cs typeface="Arial" panose="020B0604020202020204" pitchFamily="34" charset="0"/>
              </a:rPr>
              <a:t>1. Introduction</a:t>
            </a:r>
            <a:endParaRPr lang="zh-CN" altLang="en-US" sz="4000" dirty="0">
              <a:latin typeface="Arial" panose="020B0604020202020204" pitchFamily="34" charset="0"/>
              <a:ea typeface="微软雅黑" pitchFamily="34" charset="-122"/>
              <a:cs typeface="Arial" panose="020B0604020202020204" pitchFamily="34" charset="0"/>
            </a:endParaRPr>
          </a:p>
        </p:txBody>
      </p:sp>
      <p:pic>
        <p:nvPicPr>
          <p:cNvPr id="14" name="内容占位符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198" y="-115507"/>
            <a:ext cx="1074540" cy="1074540"/>
          </a:xfrm>
          <a:prstGeom prst="rect">
            <a:avLst/>
          </a:prstGeom>
        </p:spPr>
      </p:pic>
      <p:sp>
        <p:nvSpPr>
          <p:cNvPr id="16" name="矩形 15"/>
          <p:cNvSpPr/>
          <p:nvPr/>
        </p:nvSpPr>
        <p:spPr>
          <a:xfrm>
            <a:off x="189706" y="2268000"/>
            <a:ext cx="77835" cy="4331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348934" y="2257527"/>
            <a:ext cx="4726004" cy="400110"/>
          </a:xfrm>
          <a:prstGeom prst="rect">
            <a:avLst/>
          </a:prstGeom>
          <a:noFill/>
        </p:spPr>
        <p:txBody>
          <a:bodyPr wrap="square" rtlCol="0">
            <a:spAutoFit/>
          </a:bodyPr>
          <a:lstStyle/>
          <a:p>
            <a:r>
              <a:rPr lang="en-US" altLang="zh-CN" sz="2000" b="1" dirty="0" smtClean="0">
                <a:latin typeface="Arial" panose="020B0604020202020204" pitchFamily="34" charset="0"/>
                <a:cs typeface="Arial" panose="020B0604020202020204" pitchFamily="34" charset="0"/>
              </a:rPr>
              <a:t>Powerful Semantic </a:t>
            </a:r>
            <a:r>
              <a:rPr lang="en-US" altLang="zh-CN" sz="2000" b="1" dirty="0">
                <a:latin typeface="Arial" panose="020B0604020202020204" pitchFamily="34" charset="0"/>
                <a:cs typeface="Arial" panose="020B0604020202020204" pitchFamily="34" charset="0"/>
              </a:rPr>
              <a:t>U</a:t>
            </a:r>
            <a:r>
              <a:rPr lang="en-US" altLang="zh-CN" sz="2000" b="1" dirty="0" smtClean="0">
                <a:latin typeface="Arial" panose="020B0604020202020204" pitchFamily="34" charset="0"/>
                <a:cs typeface="Arial" panose="020B0604020202020204" pitchFamily="34" charset="0"/>
              </a:rPr>
              <a:t>nderstanding</a:t>
            </a:r>
            <a:endParaRPr lang="zh-CN" altLang="en-US" sz="2000" b="1" dirty="0">
              <a:latin typeface="Arial" panose="020B0604020202020204" pitchFamily="34" charset="0"/>
              <a:cs typeface="Arial" panose="020B0604020202020204" pitchFamily="34" charset="0"/>
            </a:endParaRPr>
          </a:p>
        </p:txBody>
      </p:sp>
      <p:sp>
        <p:nvSpPr>
          <p:cNvPr id="18" name="矩形 17"/>
          <p:cNvSpPr/>
          <p:nvPr/>
        </p:nvSpPr>
        <p:spPr>
          <a:xfrm>
            <a:off x="4953802" y="2256821"/>
            <a:ext cx="6096000" cy="400110"/>
          </a:xfrm>
          <a:prstGeom prst="rect">
            <a:avLst/>
          </a:prstGeom>
        </p:spPr>
        <p:txBody>
          <a:bodyPr>
            <a:spAutoFit/>
          </a:bodyPr>
          <a:lstStyle/>
          <a:p>
            <a:r>
              <a:rPr lang="en-US" altLang="zh-CN" sz="2000" b="1" dirty="0">
                <a:latin typeface="Arial" panose="020B0604020202020204" pitchFamily="34" charset="0"/>
                <a:cs typeface="Arial" panose="020B0604020202020204" pitchFamily="34" charset="0"/>
              </a:rPr>
              <a:t>R</a:t>
            </a:r>
            <a:r>
              <a:rPr lang="en-US" altLang="zh-CN" sz="2000" b="1" dirty="0" smtClean="0">
                <a:latin typeface="Arial" panose="020B0604020202020204" pitchFamily="34" charset="0"/>
                <a:cs typeface="Arial" panose="020B0604020202020204" pitchFamily="34" charset="0"/>
              </a:rPr>
              <a:t>ich World Knowledge</a:t>
            </a:r>
            <a:endParaRPr lang="zh-CN" altLang="en-US" sz="2000" b="1" dirty="0">
              <a:latin typeface="Arial" panose="020B0604020202020204" pitchFamily="34" charset="0"/>
              <a:cs typeface="Arial" panose="020B0604020202020204" pitchFamily="34" charset="0"/>
            </a:endParaRPr>
          </a:p>
        </p:txBody>
      </p:sp>
      <p:sp>
        <p:nvSpPr>
          <p:cNvPr id="19" name="矩形 18"/>
          <p:cNvSpPr/>
          <p:nvPr/>
        </p:nvSpPr>
        <p:spPr>
          <a:xfrm>
            <a:off x="8087242" y="2256821"/>
            <a:ext cx="3903633" cy="400110"/>
          </a:xfrm>
          <a:prstGeom prst="rect">
            <a:avLst/>
          </a:prstGeom>
        </p:spPr>
        <p:txBody>
          <a:bodyPr wrap="none">
            <a:spAutoFit/>
          </a:bodyPr>
          <a:lstStyle/>
          <a:p>
            <a:r>
              <a:rPr lang="en-US" altLang="zh-CN" sz="2000" b="1" dirty="0">
                <a:latin typeface="Arial" panose="020B0604020202020204" pitchFamily="34" charset="0"/>
                <a:cs typeface="Arial" panose="020B0604020202020204" pitchFamily="34" charset="0"/>
              </a:rPr>
              <a:t>Strong R</a:t>
            </a:r>
            <a:r>
              <a:rPr lang="en-US" altLang="zh-CN" sz="2000" b="1" dirty="0" smtClean="0">
                <a:latin typeface="Arial" panose="020B0604020202020204" pitchFamily="34" charset="0"/>
                <a:cs typeface="Arial" panose="020B0604020202020204" pitchFamily="34" charset="0"/>
              </a:rPr>
              <a:t>easoning Capabilities</a:t>
            </a:r>
            <a:endParaRPr lang="zh-CN" altLang="en-US" sz="2000" b="1" dirty="0">
              <a:latin typeface="Arial" panose="020B0604020202020204" pitchFamily="34" charset="0"/>
              <a:cs typeface="Arial" panose="020B0604020202020204" pitchFamily="34" charset="0"/>
            </a:endParaRPr>
          </a:p>
        </p:txBody>
      </p:sp>
      <p:grpSp>
        <p:nvGrpSpPr>
          <p:cNvPr id="21" name="组合 20"/>
          <p:cNvGrpSpPr/>
          <p:nvPr/>
        </p:nvGrpSpPr>
        <p:grpSpPr>
          <a:xfrm>
            <a:off x="1107738" y="2859375"/>
            <a:ext cx="9724720" cy="3902477"/>
            <a:chOff x="1266712" y="2682759"/>
            <a:chExt cx="9724720" cy="3902477"/>
          </a:xfrm>
        </p:grpSpPr>
        <p:pic>
          <p:nvPicPr>
            <p:cNvPr id="15" name="图片 14"/>
            <p:cNvPicPr>
              <a:picLocks noChangeAspect="1"/>
            </p:cNvPicPr>
            <p:nvPr/>
          </p:nvPicPr>
          <p:blipFill rotWithShape="1">
            <a:blip r:embed="rId3"/>
            <a:srcRect l="9527" r="5564"/>
            <a:stretch/>
          </p:blipFill>
          <p:spPr>
            <a:xfrm>
              <a:off x="1266712" y="2682759"/>
              <a:ext cx="9724720" cy="3752942"/>
            </a:xfrm>
            <a:prstGeom prst="rect">
              <a:avLst/>
            </a:prstGeom>
          </p:spPr>
        </p:pic>
        <p:sp>
          <p:nvSpPr>
            <p:cNvPr id="20" name="文本框 19"/>
            <p:cNvSpPr txBox="1"/>
            <p:nvPr/>
          </p:nvSpPr>
          <p:spPr>
            <a:xfrm>
              <a:off x="3990731" y="6215904"/>
              <a:ext cx="4036739" cy="369332"/>
            </a:xfrm>
            <a:prstGeom prst="rect">
              <a:avLst/>
            </a:prstGeom>
            <a:noFill/>
          </p:spPr>
          <p:txBody>
            <a:bodyPr wrap="square" rtlCol="0">
              <a:spAutoFit/>
            </a:bodyPr>
            <a:lstStyle/>
            <a:p>
              <a:r>
                <a:rPr lang="en-US" altLang="zh-CN" dirty="0" smtClean="0">
                  <a:latin typeface="Arial" panose="020B0604020202020204" pitchFamily="34" charset="0"/>
                  <a:cs typeface="Arial" panose="020B0604020202020204" pitchFamily="34" charset="0"/>
                </a:rPr>
                <a:t>Figure. Evolution of language models</a:t>
              </a:r>
              <a:endParaRPr lang="en-US" altLang="zh-CN" dirty="0">
                <a:latin typeface="Arial" panose="020B0604020202020204" pitchFamily="34" charset="0"/>
                <a:cs typeface="Arial" panose="020B0604020202020204" pitchFamily="34" charset="0"/>
              </a:endParaRPr>
            </a:p>
          </p:txBody>
        </p:sp>
      </p:grpSp>
      <p:sp>
        <p:nvSpPr>
          <p:cNvPr id="22" name="矩形 21"/>
          <p:cNvSpPr/>
          <p:nvPr/>
        </p:nvSpPr>
        <p:spPr>
          <a:xfrm>
            <a:off x="4791776" y="2268000"/>
            <a:ext cx="77835" cy="4331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7928014" y="2268000"/>
            <a:ext cx="77835" cy="4331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271451" y="1337075"/>
            <a:ext cx="11157350" cy="400110"/>
          </a:xfrm>
          <a:prstGeom prst="rect">
            <a:avLst/>
          </a:prstGeom>
        </p:spPr>
        <p:txBody>
          <a:bodyPr wrap="square">
            <a:spAutoFit/>
          </a:bodyPr>
          <a:lstStyle/>
          <a:p>
            <a:r>
              <a:rPr lang="zh-CN" altLang="en-US" sz="2000" dirty="0">
                <a:latin typeface="Arial" panose="020B0604020202020204" pitchFamily="34" charset="0"/>
                <a:cs typeface="Arial" panose="020B0604020202020204" pitchFamily="34" charset="0"/>
              </a:rPr>
              <a:t>Large </a:t>
            </a:r>
            <a:r>
              <a:rPr lang="en-US" altLang="zh-CN" sz="2000" dirty="0" smtClean="0">
                <a:latin typeface="Arial" panose="020B0604020202020204" pitchFamily="34" charset="0"/>
                <a:cs typeface="Arial" panose="020B0604020202020204" pitchFamily="34" charset="0"/>
              </a:rPr>
              <a:t>language </a:t>
            </a:r>
            <a:r>
              <a:rPr lang="zh-CN" altLang="en-US" sz="2000" dirty="0" smtClean="0">
                <a:latin typeface="Arial" panose="020B0604020202020204" pitchFamily="34" charset="0"/>
                <a:cs typeface="Arial" panose="020B0604020202020204" pitchFamily="34" charset="0"/>
              </a:rPr>
              <a:t>models</a:t>
            </a:r>
            <a:r>
              <a:rPr lang="en-US" altLang="zh-CN" sz="2000" dirty="0" smtClean="0">
                <a:latin typeface="Arial" panose="020B0604020202020204" pitchFamily="34" charset="0"/>
                <a:cs typeface="Arial" panose="020B0604020202020204" pitchFamily="34" charset="0"/>
              </a:rPr>
              <a:t>(LLMs)</a:t>
            </a:r>
            <a:r>
              <a:rPr lang="zh-CN" altLang="en-US" sz="2000" dirty="0" smtClean="0">
                <a:latin typeface="Arial" panose="020B0604020202020204" pitchFamily="34" charset="0"/>
                <a:cs typeface="Arial" panose="020B0604020202020204" pitchFamily="34" charset="0"/>
              </a:rPr>
              <a:t> </a:t>
            </a:r>
            <a:r>
              <a:rPr lang="zh-CN" altLang="en-US" sz="2000" dirty="0">
                <a:latin typeface="Arial" panose="020B0604020202020204" pitchFamily="34" charset="0"/>
                <a:cs typeface="Arial" panose="020B0604020202020204" pitchFamily="34" charset="0"/>
              </a:rPr>
              <a:t>become revolutionary tools through the following capabilities:</a:t>
            </a:r>
          </a:p>
        </p:txBody>
      </p:sp>
    </p:spTree>
    <p:extLst>
      <p:ext uri="{BB962C8B-B14F-4D97-AF65-F5344CB8AC3E}">
        <p14:creationId xmlns:p14="http://schemas.microsoft.com/office/powerpoint/2010/main" val="29809426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1349429" y="48703"/>
            <a:ext cx="5111557" cy="707886"/>
          </a:xfrm>
          <a:prstGeom prst="rect">
            <a:avLst/>
          </a:prstGeom>
          <a:noFill/>
        </p:spPr>
        <p:txBody>
          <a:bodyPr wrap="square" rtlCol="0">
            <a:spAutoFit/>
          </a:bodyPr>
          <a:lstStyle/>
          <a:p>
            <a:r>
              <a:rPr lang="en-US" altLang="zh-CN" sz="4000" dirty="0" smtClean="0">
                <a:latin typeface="Arial" panose="020B0604020202020204" pitchFamily="34" charset="0"/>
                <a:ea typeface="微软雅黑" pitchFamily="34" charset="-122"/>
                <a:cs typeface="Arial" panose="020B0604020202020204" pitchFamily="34" charset="0"/>
              </a:rPr>
              <a:t>1. Introduction</a:t>
            </a:r>
            <a:endParaRPr lang="zh-CN" altLang="en-US" sz="4000" dirty="0">
              <a:latin typeface="Arial" panose="020B0604020202020204" pitchFamily="34" charset="0"/>
              <a:ea typeface="微软雅黑" pitchFamily="34" charset="-122"/>
              <a:cs typeface="Arial" panose="020B0604020202020204" pitchFamily="34" charset="0"/>
            </a:endParaRPr>
          </a:p>
        </p:txBody>
      </p:sp>
      <p:pic>
        <p:nvPicPr>
          <p:cNvPr id="14" name="内容占位符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198" y="-115507"/>
            <a:ext cx="1074540" cy="1074540"/>
          </a:xfrm>
          <a:prstGeom prst="rect">
            <a:avLst/>
          </a:prstGeom>
        </p:spPr>
      </p:pic>
      <p:sp>
        <p:nvSpPr>
          <p:cNvPr id="13" name="矩形 12"/>
          <p:cNvSpPr/>
          <p:nvPr/>
        </p:nvSpPr>
        <p:spPr>
          <a:xfrm>
            <a:off x="1133964" y="906725"/>
            <a:ext cx="10423339" cy="707886"/>
          </a:xfrm>
          <a:prstGeom prst="rect">
            <a:avLst/>
          </a:prstGeom>
        </p:spPr>
        <p:txBody>
          <a:bodyPr wrap="square">
            <a:spAutoFit/>
          </a:bodyPr>
          <a:lstStyle/>
          <a:p>
            <a:r>
              <a:rPr lang="en-US" altLang="zh-CN" sz="2000" dirty="0">
                <a:latin typeface="Arial" panose="020B0604020202020204" pitchFamily="34" charset="0"/>
                <a:cs typeface="Arial" panose="020B0604020202020204" pitchFamily="34" charset="0"/>
              </a:rPr>
              <a:t>For a </a:t>
            </a:r>
            <a:r>
              <a:rPr lang="en-US" altLang="zh-CN" sz="2000" dirty="0" smtClean="0">
                <a:solidFill>
                  <a:schemeClr val="accent1"/>
                </a:solidFill>
                <a:latin typeface="Arial" panose="020B0604020202020204" pitchFamily="34" charset="0"/>
                <a:cs typeface="Arial" panose="020B0604020202020204" pitchFamily="34" charset="0"/>
              </a:rPr>
              <a:t>Don’t </a:t>
            </a:r>
            <a:r>
              <a:rPr lang="en-US" altLang="zh-CN" sz="2000" dirty="0">
                <a:solidFill>
                  <a:schemeClr val="accent1"/>
                </a:solidFill>
                <a:latin typeface="Arial" panose="020B0604020202020204" pitchFamily="34" charset="0"/>
                <a:cs typeface="Arial" panose="020B0604020202020204" pitchFamily="34" charset="0"/>
              </a:rPr>
              <a:t>S</a:t>
            </a:r>
            <a:r>
              <a:rPr lang="en-US" altLang="zh-CN" sz="2000" dirty="0" smtClean="0">
                <a:solidFill>
                  <a:schemeClr val="accent1"/>
                </a:solidFill>
                <a:latin typeface="Arial" panose="020B0604020202020204" pitchFamily="34" charset="0"/>
                <a:cs typeface="Arial" panose="020B0604020202020204" pitchFamily="34" charset="0"/>
              </a:rPr>
              <a:t>tarve Together(DST)</a:t>
            </a:r>
            <a:r>
              <a:rPr lang="en-US" altLang="zh-CN" sz="2000" dirty="0" smtClean="0">
                <a:latin typeface="Arial" panose="020B0604020202020204" pitchFamily="34" charset="0"/>
                <a:cs typeface="Arial" panose="020B0604020202020204" pitchFamily="34" charset="0"/>
              </a:rPr>
              <a:t> player</a:t>
            </a:r>
            <a:r>
              <a:rPr lang="en-US" altLang="zh-CN" sz="2000" dirty="0">
                <a:latin typeface="Arial" panose="020B0604020202020204" pitchFamily="34" charset="0"/>
                <a:cs typeface="Arial" panose="020B0604020202020204" pitchFamily="34" charset="0"/>
              </a:rPr>
              <a:t>, </a:t>
            </a:r>
            <a:r>
              <a:rPr lang="en-US" altLang="zh-CN" sz="2000" dirty="0" err="1" smtClean="0">
                <a:latin typeface="Arial" panose="020B0604020202020204" pitchFamily="34" charset="0"/>
                <a:cs typeface="Arial" panose="020B0604020202020204" pitchFamily="34" charset="0"/>
              </a:rPr>
              <a:t>infomation</a:t>
            </a:r>
            <a:r>
              <a:rPr lang="en-US" altLang="zh-CN" sz="2000" dirty="0" smtClean="0">
                <a:latin typeface="Arial" panose="020B0604020202020204" pitchFamily="34" charset="0"/>
                <a:cs typeface="Arial" panose="020B0604020202020204" pitchFamily="34" charset="0"/>
              </a:rPr>
              <a:t> queries </a:t>
            </a:r>
            <a:r>
              <a:rPr lang="en-US" altLang="zh-CN" sz="2000" dirty="0">
                <a:latin typeface="Arial" panose="020B0604020202020204" pitchFamily="34" charset="0"/>
                <a:cs typeface="Arial" panose="020B0604020202020204" pitchFamily="34" charset="0"/>
              </a:rPr>
              <a:t>are time-consuming and </a:t>
            </a:r>
            <a:r>
              <a:rPr lang="en-US" altLang="zh-CN" sz="2000" dirty="0" smtClean="0">
                <a:latin typeface="Arial" panose="020B0604020202020204" pitchFamily="34" charset="0"/>
                <a:cs typeface="Arial" panose="020B0604020202020204" pitchFamily="34" charset="0"/>
              </a:rPr>
              <a:t>labor-intensive. It always involves of multiple direct and redirect to find final answers. </a:t>
            </a:r>
            <a:endParaRPr lang="zh-CN" altLang="en-US" sz="2000" dirty="0">
              <a:latin typeface="Arial" panose="020B0604020202020204" pitchFamily="34" charset="0"/>
              <a:cs typeface="Arial" panose="020B0604020202020204" pitchFamily="34" charset="0"/>
            </a:endParaRPr>
          </a:p>
        </p:txBody>
      </p:sp>
      <p:grpSp>
        <p:nvGrpSpPr>
          <p:cNvPr id="43" name="组合 42"/>
          <p:cNvGrpSpPr/>
          <p:nvPr/>
        </p:nvGrpSpPr>
        <p:grpSpPr>
          <a:xfrm>
            <a:off x="1107739" y="1759014"/>
            <a:ext cx="9731264" cy="4378220"/>
            <a:chOff x="406401" y="1675909"/>
            <a:chExt cx="11162021" cy="4914410"/>
          </a:xfrm>
        </p:grpSpPr>
        <p:pic>
          <p:nvPicPr>
            <p:cNvPr id="29" name="图片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5730" y="3257261"/>
              <a:ext cx="1682504" cy="1682504"/>
            </a:xfrm>
            <a:prstGeom prst="rect">
              <a:avLst/>
            </a:prstGeom>
          </p:spPr>
        </p:pic>
        <p:pic>
          <p:nvPicPr>
            <p:cNvPr id="30" name="图片 2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6401" y="4332149"/>
              <a:ext cx="4140199" cy="2238758"/>
            </a:xfrm>
            <a:prstGeom prst="rect">
              <a:avLst/>
            </a:prstGeom>
          </p:spPr>
        </p:pic>
        <p:pic>
          <p:nvPicPr>
            <p:cNvPr id="31" name="图片 30"/>
            <p:cNvPicPr>
              <a:picLocks noChangeAspect="1"/>
            </p:cNvPicPr>
            <p:nvPr/>
          </p:nvPicPr>
          <p:blipFill>
            <a:blip r:embed="rId5"/>
            <a:stretch>
              <a:fillRect/>
            </a:stretch>
          </p:blipFill>
          <p:spPr>
            <a:xfrm>
              <a:off x="439876" y="1675909"/>
              <a:ext cx="4106724" cy="2268182"/>
            </a:xfrm>
            <a:prstGeom prst="rect">
              <a:avLst/>
            </a:prstGeom>
          </p:spPr>
        </p:pic>
        <p:pic>
          <p:nvPicPr>
            <p:cNvPr id="32" name="图片 31"/>
            <p:cNvPicPr>
              <a:picLocks noChangeAspect="1"/>
            </p:cNvPicPr>
            <p:nvPr/>
          </p:nvPicPr>
          <p:blipFill>
            <a:blip r:embed="rId6"/>
            <a:stretch>
              <a:fillRect/>
            </a:stretch>
          </p:blipFill>
          <p:spPr>
            <a:xfrm>
              <a:off x="7427364" y="4312737"/>
              <a:ext cx="4141058" cy="2277582"/>
            </a:xfrm>
            <a:prstGeom prst="rect">
              <a:avLst/>
            </a:prstGeom>
          </p:spPr>
        </p:pic>
        <p:pic>
          <p:nvPicPr>
            <p:cNvPr id="33" name="图片 32"/>
            <p:cNvPicPr>
              <a:picLocks noChangeAspect="1"/>
            </p:cNvPicPr>
            <p:nvPr/>
          </p:nvPicPr>
          <p:blipFill>
            <a:blip r:embed="rId7"/>
            <a:stretch>
              <a:fillRect/>
            </a:stretch>
          </p:blipFill>
          <p:spPr>
            <a:xfrm>
              <a:off x="7389784" y="1675909"/>
              <a:ext cx="4178638" cy="2268182"/>
            </a:xfrm>
            <a:prstGeom prst="rect">
              <a:avLst/>
            </a:prstGeom>
          </p:spPr>
        </p:pic>
        <p:pic>
          <p:nvPicPr>
            <p:cNvPr id="34" name="图片 3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700834" y="5753729"/>
              <a:ext cx="639560" cy="639560"/>
            </a:xfrm>
            <a:prstGeom prst="rect">
              <a:avLst/>
            </a:prstGeom>
          </p:spPr>
        </p:pic>
        <p:pic>
          <p:nvPicPr>
            <p:cNvPr id="35" name="图片 3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697448" y="1756850"/>
              <a:ext cx="551848" cy="551848"/>
            </a:xfrm>
            <a:prstGeom prst="rect">
              <a:avLst/>
            </a:prstGeom>
          </p:spPr>
        </p:pic>
        <p:sp>
          <p:nvSpPr>
            <p:cNvPr id="36" name="上箭头 35"/>
            <p:cNvSpPr/>
            <p:nvPr/>
          </p:nvSpPr>
          <p:spPr>
            <a:xfrm>
              <a:off x="5749669" y="2439481"/>
              <a:ext cx="474626" cy="589375"/>
            </a:xfrm>
            <a:prstGeom prst="upArrow">
              <a:avLst/>
            </a:prstGeom>
            <a:solidFill>
              <a:srgbClr val="FDC63C"/>
            </a:solidFill>
            <a:ln>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37" name="上箭头 36"/>
            <p:cNvSpPr/>
            <p:nvPr/>
          </p:nvSpPr>
          <p:spPr>
            <a:xfrm rot="10800000">
              <a:off x="5759599" y="5064153"/>
              <a:ext cx="474626" cy="589375"/>
            </a:xfrm>
            <a:prstGeom prst="upArrow">
              <a:avLst/>
            </a:prstGeom>
            <a:solidFill>
              <a:srgbClr val="FDC63C"/>
            </a:solidFill>
            <a:ln>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38" name="上箭头 37"/>
            <p:cNvSpPr/>
            <p:nvPr/>
          </p:nvSpPr>
          <p:spPr>
            <a:xfrm rot="3012498">
              <a:off x="6707001" y="2920622"/>
              <a:ext cx="474626" cy="589375"/>
            </a:xfrm>
            <a:prstGeom prst="upArrow">
              <a:avLst/>
            </a:prstGeom>
            <a:solidFill>
              <a:srgbClr val="F18E50"/>
            </a:solidFill>
            <a:ln>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40" name="上箭头 39"/>
            <p:cNvSpPr/>
            <p:nvPr/>
          </p:nvSpPr>
          <p:spPr>
            <a:xfrm rot="18675223">
              <a:off x="4740739" y="2927048"/>
              <a:ext cx="474626" cy="589375"/>
            </a:xfrm>
            <a:prstGeom prst="upArrow">
              <a:avLst/>
            </a:prstGeom>
            <a:solidFill>
              <a:srgbClr val="F18E50"/>
            </a:solidFill>
            <a:ln>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41" name="上箭头 40"/>
            <p:cNvSpPr/>
            <p:nvPr/>
          </p:nvSpPr>
          <p:spPr>
            <a:xfrm rot="7568511">
              <a:off x="6707001" y="4757372"/>
              <a:ext cx="474626" cy="589375"/>
            </a:xfrm>
            <a:prstGeom prst="upArrow">
              <a:avLst/>
            </a:prstGeom>
            <a:solidFill>
              <a:srgbClr val="F18E50"/>
            </a:solidFill>
            <a:ln>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42" name="上箭头 41"/>
            <p:cNvSpPr/>
            <p:nvPr/>
          </p:nvSpPr>
          <p:spPr>
            <a:xfrm rot="13666741">
              <a:off x="4712489" y="4727669"/>
              <a:ext cx="474626" cy="589375"/>
            </a:xfrm>
            <a:prstGeom prst="upArrow">
              <a:avLst/>
            </a:prstGeom>
            <a:solidFill>
              <a:srgbClr val="F18E50"/>
            </a:solidFill>
            <a:ln>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grpSp>
      <p:sp>
        <p:nvSpPr>
          <p:cNvPr id="44" name="文本框 43"/>
          <p:cNvSpPr txBox="1"/>
          <p:nvPr/>
        </p:nvSpPr>
        <p:spPr>
          <a:xfrm>
            <a:off x="3409162" y="6219982"/>
            <a:ext cx="5624714" cy="369332"/>
          </a:xfrm>
          <a:prstGeom prst="rect">
            <a:avLst/>
          </a:prstGeom>
          <a:noFill/>
        </p:spPr>
        <p:txBody>
          <a:bodyPr wrap="square" rtlCol="0">
            <a:spAutoFit/>
          </a:bodyPr>
          <a:lstStyle/>
          <a:p>
            <a:r>
              <a:rPr lang="en-US" altLang="zh-CN" dirty="0" smtClean="0">
                <a:latin typeface="Arial" panose="020B0604020202020204" pitchFamily="34" charset="0"/>
                <a:cs typeface="Arial" panose="020B0604020202020204" pitchFamily="34" charset="0"/>
              </a:rPr>
              <a:t>Figure. Pipeline of game-</a:t>
            </a:r>
            <a:r>
              <a:rPr lang="en-US" altLang="zh-CN" dirty="0" err="1" smtClean="0">
                <a:latin typeface="Arial" panose="020B0604020202020204" pitchFamily="34" charset="0"/>
                <a:cs typeface="Arial" panose="020B0604020202020204" pitchFamily="34" charset="0"/>
              </a:rPr>
              <a:t>realted</a:t>
            </a:r>
            <a:r>
              <a:rPr lang="en-US" altLang="zh-CN" dirty="0" smtClean="0">
                <a:latin typeface="Arial" panose="020B0604020202020204" pitchFamily="34" charset="0"/>
                <a:cs typeface="Arial" panose="020B0604020202020204" pitchFamily="34" charset="0"/>
              </a:rPr>
              <a:t> information search</a:t>
            </a:r>
            <a:endParaRPr lang="en-US" altLang="zh-CN" dirty="0">
              <a:latin typeface="Arial" panose="020B0604020202020204" pitchFamily="34" charset="0"/>
              <a:cs typeface="Arial" panose="020B0604020202020204" pitchFamily="34" charset="0"/>
            </a:endParaRPr>
          </a:p>
        </p:txBody>
      </p:sp>
      <p:sp>
        <p:nvSpPr>
          <p:cNvPr id="45" name="矩形 44"/>
          <p:cNvSpPr/>
          <p:nvPr/>
        </p:nvSpPr>
        <p:spPr>
          <a:xfrm>
            <a:off x="1081129" y="4203500"/>
            <a:ext cx="3691908" cy="769441"/>
          </a:xfrm>
          <a:prstGeom prst="rect">
            <a:avLst/>
          </a:prstGeom>
          <a:noFill/>
        </p:spPr>
        <p:txBody>
          <a:bodyPr wrap="none" lIns="91440" tIns="45720" rIns="91440" bIns="45720">
            <a:spAutoFit/>
          </a:bodyPr>
          <a:lstStyle/>
          <a:p>
            <a:pPr algn="ctr"/>
            <a:r>
              <a:rPr lang="en-US" altLang="zh-CN" sz="44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Wiki Fandom</a:t>
            </a:r>
            <a:endParaRPr lang="zh-CN" altLang="en-US" sz="4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p:txBody>
      </p:sp>
      <p:sp>
        <p:nvSpPr>
          <p:cNvPr id="46" name="矩形 45"/>
          <p:cNvSpPr/>
          <p:nvPr/>
        </p:nvSpPr>
        <p:spPr>
          <a:xfrm>
            <a:off x="1757741" y="2982836"/>
            <a:ext cx="2399824" cy="769441"/>
          </a:xfrm>
          <a:prstGeom prst="rect">
            <a:avLst/>
          </a:prstGeom>
          <a:noFill/>
        </p:spPr>
        <p:txBody>
          <a:bodyPr wrap="none" lIns="91440" tIns="45720" rIns="91440" bIns="45720">
            <a:spAutoFit/>
          </a:bodyPr>
          <a:lstStyle/>
          <a:p>
            <a:pPr algn="ctr"/>
            <a:r>
              <a:rPr lang="en-US" altLang="zh-CN" sz="4400" b="1"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Youtube</a:t>
            </a:r>
            <a:endParaRPr lang="zh-CN" altLang="en-US" sz="4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p:txBody>
      </p:sp>
      <p:sp>
        <p:nvSpPr>
          <p:cNvPr id="47" name="矩形 46"/>
          <p:cNvSpPr/>
          <p:nvPr/>
        </p:nvSpPr>
        <p:spPr>
          <a:xfrm>
            <a:off x="7484226" y="4203499"/>
            <a:ext cx="3132589" cy="769441"/>
          </a:xfrm>
          <a:prstGeom prst="rect">
            <a:avLst/>
          </a:prstGeom>
          <a:noFill/>
        </p:spPr>
        <p:txBody>
          <a:bodyPr wrap="none" lIns="91440" tIns="45720" rIns="91440" bIns="45720">
            <a:spAutoFit/>
          </a:bodyPr>
          <a:lstStyle/>
          <a:p>
            <a:pPr algn="ctr"/>
            <a:r>
              <a:rPr lang="en-US" altLang="zh-CN" sz="4400" b="1"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Klei</a:t>
            </a:r>
            <a:r>
              <a:rPr lang="en-US" altLang="zh-CN" sz="44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Forum</a:t>
            </a:r>
            <a:endParaRPr lang="zh-CN" altLang="en-US" sz="4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p:txBody>
      </p:sp>
      <p:sp>
        <p:nvSpPr>
          <p:cNvPr id="48" name="矩形 47"/>
          <p:cNvSpPr/>
          <p:nvPr/>
        </p:nvSpPr>
        <p:spPr>
          <a:xfrm>
            <a:off x="8080542" y="3039205"/>
            <a:ext cx="1939955" cy="769441"/>
          </a:xfrm>
          <a:prstGeom prst="rect">
            <a:avLst/>
          </a:prstGeom>
          <a:noFill/>
        </p:spPr>
        <p:txBody>
          <a:bodyPr wrap="none" lIns="91440" tIns="45720" rIns="91440" bIns="45720">
            <a:spAutoFit/>
          </a:bodyPr>
          <a:lstStyle/>
          <a:p>
            <a:pPr algn="ctr"/>
            <a:r>
              <a:rPr lang="en-US" altLang="zh-CN" sz="4400" b="1" cap="none" spc="0"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Reddit</a:t>
            </a:r>
            <a:endParaRPr lang="zh-CN" altLang="en-US" sz="4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p:txBody>
      </p:sp>
      <p:sp>
        <p:nvSpPr>
          <p:cNvPr id="39" name="上箭头 38"/>
          <p:cNvSpPr/>
          <p:nvPr/>
        </p:nvSpPr>
        <p:spPr>
          <a:xfrm rot="3012498">
            <a:off x="6308315" y="1763560"/>
            <a:ext cx="422842" cy="513828"/>
          </a:xfrm>
          <a:prstGeom prst="upArrow">
            <a:avLst/>
          </a:prstGeom>
          <a:solidFill>
            <a:srgbClr val="F18E50"/>
          </a:solidFill>
          <a:ln w="571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49" name="上箭头 48"/>
          <p:cNvSpPr/>
          <p:nvPr/>
        </p:nvSpPr>
        <p:spPr>
          <a:xfrm rot="18675223">
            <a:off x="5138745" y="1749264"/>
            <a:ext cx="422842" cy="513828"/>
          </a:xfrm>
          <a:prstGeom prst="upArrow">
            <a:avLst/>
          </a:prstGeom>
          <a:solidFill>
            <a:srgbClr val="F18E50"/>
          </a:solidFill>
          <a:ln w="571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50" name="上箭头 49"/>
          <p:cNvSpPr/>
          <p:nvPr/>
        </p:nvSpPr>
        <p:spPr>
          <a:xfrm rot="13666741">
            <a:off x="5158132" y="5572365"/>
            <a:ext cx="422842" cy="513828"/>
          </a:xfrm>
          <a:prstGeom prst="upArrow">
            <a:avLst/>
          </a:prstGeom>
          <a:solidFill>
            <a:srgbClr val="F18E50"/>
          </a:solidFill>
          <a:ln w="571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51" name="上箭头 50"/>
          <p:cNvSpPr/>
          <p:nvPr/>
        </p:nvSpPr>
        <p:spPr>
          <a:xfrm rot="7568511">
            <a:off x="6364852" y="5577179"/>
            <a:ext cx="422842" cy="513828"/>
          </a:xfrm>
          <a:prstGeom prst="upArrow">
            <a:avLst/>
          </a:prstGeom>
          <a:solidFill>
            <a:srgbClr val="F18E50"/>
          </a:solidFill>
          <a:ln w="571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550041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1349429" y="48703"/>
            <a:ext cx="5111557" cy="707886"/>
          </a:xfrm>
          <a:prstGeom prst="rect">
            <a:avLst/>
          </a:prstGeom>
          <a:noFill/>
        </p:spPr>
        <p:txBody>
          <a:bodyPr wrap="square" rtlCol="0">
            <a:spAutoFit/>
          </a:bodyPr>
          <a:lstStyle/>
          <a:p>
            <a:r>
              <a:rPr lang="en-US" altLang="zh-CN" sz="4000" dirty="0" smtClean="0">
                <a:latin typeface="Arial" panose="020B0604020202020204" pitchFamily="34" charset="0"/>
                <a:ea typeface="微软雅黑" pitchFamily="34" charset="-122"/>
                <a:cs typeface="Arial" panose="020B0604020202020204" pitchFamily="34" charset="0"/>
              </a:rPr>
              <a:t>1. Introduction</a:t>
            </a:r>
            <a:endParaRPr lang="zh-CN" altLang="en-US" sz="4000" dirty="0">
              <a:latin typeface="Arial" panose="020B0604020202020204" pitchFamily="34" charset="0"/>
              <a:ea typeface="微软雅黑" pitchFamily="34" charset="-122"/>
              <a:cs typeface="Arial" panose="020B0604020202020204" pitchFamily="34" charset="0"/>
            </a:endParaRPr>
          </a:p>
        </p:txBody>
      </p:sp>
      <p:pic>
        <p:nvPicPr>
          <p:cNvPr id="14" name="内容占位符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198" y="-115507"/>
            <a:ext cx="1074540" cy="1074540"/>
          </a:xfrm>
          <a:prstGeom prst="rect">
            <a:avLst/>
          </a:prstGeom>
        </p:spPr>
      </p:pic>
      <p:sp>
        <p:nvSpPr>
          <p:cNvPr id="13" name="矩形 12"/>
          <p:cNvSpPr/>
          <p:nvPr/>
        </p:nvSpPr>
        <p:spPr>
          <a:xfrm>
            <a:off x="1107738" y="1048475"/>
            <a:ext cx="9986982" cy="707886"/>
          </a:xfrm>
          <a:prstGeom prst="rect">
            <a:avLst/>
          </a:prstGeom>
        </p:spPr>
        <p:txBody>
          <a:bodyPr wrap="square">
            <a:spAutoFit/>
          </a:bodyPr>
          <a:lstStyle/>
          <a:p>
            <a:r>
              <a:rPr lang="en-US" altLang="zh-CN" sz="2000" dirty="0" smtClean="0">
                <a:latin typeface="Arial" panose="020B0604020202020204" pitchFamily="34" charset="0"/>
                <a:cs typeface="Arial" panose="020B0604020202020204" pitchFamily="34" charset="0"/>
              </a:rPr>
              <a:t>Here, we </a:t>
            </a:r>
            <a:r>
              <a:rPr lang="en-US" altLang="zh-CN" sz="2000" dirty="0">
                <a:latin typeface="Arial" panose="020B0604020202020204" pitchFamily="34" charset="0"/>
                <a:cs typeface="Arial" panose="020B0604020202020204" pitchFamily="34" charset="0"/>
              </a:rPr>
              <a:t>introduce </a:t>
            </a:r>
            <a:r>
              <a:rPr lang="en-US" altLang="zh-CN" sz="2000" b="1" dirty="0" smtClean="0">
                <a:latin typeface="Arial" panose="020B0604020202020204" pitchFamily="34" charset="0"/>
                <a:cs typeface="Arial" panose="020B0604020202020204" pitchFamily="34" charset="0"/>
              </a:rPr>
              <a:t>DST-GPT</a:t>
            </a:r>
            <a:r>
              <a:rPr lang="en-US" altLang="zh-CN" sz="2000" dirty="0" smtClean="0">
                <a:latin typeface="Arial" panose="020B0604020202020204" pitchFamily="34" charset="0"/>
                <a:cs typeface="Arial" panose="020B0604020202020204" pitchFamily="34" charset="0"/>
              </a:rPr>
              <a:t>, a </a:t>
            </a:r>
            <a:r>
              <a:rPr lang="en-US" altLang="zh-CN" sz="2000" dirty="0" err="1">
                <a:latin typeface="Arial" panose="020B0604020202020204" pitchFamily="34" charset="0"/>
                <a:cs typeface="Arial" panose="020B0604020202020204" pitchFamily="34" charset="0"/>
              </a:rPr>
              <a:t>chatrobot</a:t>
            </a:r>
            <a:r>
              <a:rPr lang="en-US" altLang="zh-CN" sz="2000" dirty="0">
                <a:latin typeface="Arial" panose="020B0604020202020204" pitchFamily="34" charset="0"/>
                <a:cs typeface="Arial" panose="020B0604020202020204" pitchFamily="34" charset="0"/>
              </a:rPr>
              <a:t> based on </a:t>
            </a:r>
            <a:r>
              <a:rPr lang="en-US" altLang="zh-CN" sz="2000" dirty="0" smtClean="0">
                <a:latin typeface="Arial" panose="020B0604020202020204" pitchFamily="34" charset="0"/>
                <a:cs typeface="Arial" panose="020B0604020202020204" pitchFamily="34" charset="0"/>
              </a:rPr>
              <a:t>large </a:t>
            </a:r>
            <a:r>
              <a:rPr lang="en-US" altLang="zh-CN" sz="2000" dirty="0">
                <a:latin typeface="Arial" panose="020B0604020202020204" pitchFamily="34" charset="0"/>
                <a:cs typeface="Arial" panose="020B0604020202020204" pitchFamily="34" charset="0"/>
              </a:rPr>
              <a:t>language models, which focuses on answering questions for both Don't Starve and Don't Starve Together.</a:t>
            </a:r>
            <a:endParaRPr lang="zh-CN" altLang="en-US" sz="2000" dirty="0">
              <a:latin typeface="Arial" panose="020B0604020202020204" pitchFamily="34" charset="0"/>
              <a:cs typeface="Arial" panose="020B0604020202020204" pitchFamily="34" charset="0"/>
            </a:endParaRPr>
          </a:p>
        </p:txBody>
      </p:sp>
      <p:grpSp>
        <p:nvGrpSpPr>
          <p:cNvPr id="15" name="组合 14"/>
          <p:cNvGrpSpPr/>
          <p:nvPr/>
        </p:nvGrpSpPr>
        <p:grpSpPr>
          <a:xfrm>
            <a:off x="350335" y="2248644"/>
            <a:ext cx="5601732" cy="3823687"/>
            <a:chOff x="308001" y="1937378"/>
            <a:chExt cx="6248398" cy="4126845"/>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8001" y="1937378"/>
              <a:ext cx="6248398" cy="3547215"/>
            </a:xfrm>
            <a:prstGeom prst="rect">
              <a:avLst/>
            </a:prstGeom>
          </p:spPr>
        </p:pic>
        <p:sp>
          <p:nvSpPr>
            <p:cNvPr id="16" name="文本框 15"/>
            <p:cNvSpPr txBox="1"/>
            <p:nvPr/>
          </p:nvSpPr>
          <p:spPr>
            <a:xfrm>
              <a:off x="1339996" y="5665609"/>
              <a:ext cx="3853967" cy="398614"/>
            </a:xfrm>
            <a:prstGeom prst="rect">
              <a:avLst/>
            </a:prstGeom>
            <a:noFill/>
          </p:spPr>
          <p:txBody>
            <a:bodyPr wrap="square" rtlCol="0">
              <a:spAutoFit/>
            </a:bodyPr>
            <a:lstStyle/>
            <a:p>
              <a:r>
                <a:rPr lang="en-US" altLang="zh-CN" dirty="0" smtClean="0">
                  <a:latin typeface="Arial" panose="020B0604020202020204" pitchFamily="34" charset="0"/>
                  <a:cs typeface="Arial" panose="020B0604020202020204" pitchFamily="34" charset="0"/>
                </a:rPr>
                <a:t>Figure. Chatting with DST-GPT</a:t>
              </a:r>
              <a:endParaRPr lang="en-US" altLang="zh-CN" dirty="0">
                <a:latin typeface="Arial" panose="020B0604020202020204" pitchFamily="34" charset="0"/>
                <a:cs typeface="Arial" panose="020B0604020202020204" pitchFamily="34" charset="0"/>
              </a:endParaRPr>
            </a:p>
          </p:txBody>
        </p:sp>
      </p:grpSp>
      <p:grpSp>
        <p:nvGrpSpPr>
          <p:cNvPr id="25" name="组合 24"/>
          <p:cNvGrpSpPr/>
          <p:nvPr/>
        </p:nvGrpSpPr>
        <p:grpSpPr>
          <a:xfrm>
            <a:off x="5971995" y="3480680"/>
            <a:ext cx="1507604" cy="820387"/>
            <a:chOff x="6004606" y="3480680"/>
            <a:chExt cx="1507604" cy="820387"/>
          </a:xfrm>
        </p:grpSpPr>
        <p:grpSp>
          <p:nvGrpSpPr>
            <p:cNvPr id="18" name="组合 17"/>
            <p:cNvGrpSpPr/>
            <p:nvPr/>
          </p:nvGrpSpPr>
          <p:grpSpPr>
            <a:xfrm>
              <a:off x="6290443" y="3891962"/>
              <a:ext cx="935930" cy="409105"/>
              <a:chOff x="6197600" y="3889257"/>
              <a:chExt cx="935930" cy="409105"/>
            </a:xfrm>
          </p:grpSpPr>
          <p:sp>
            <p:nvSpPr>
              <p:cNvPr id="17" name="燕尾形 16"/>
              <p:cNvSpPr/>
              <p:nvPr/>
            </p:nvSpPr>
            <p:spPr>
              <a:xfrm>
                <a:off x="6197600" y="3891962"/>
                <a:ext cx="187186" cy="406400"/>
              </a:xfrm>
              <a:prstGeom prst="chevron">
                <a:avLst/>
              </a:prstGeom>
              <a:solidFill>
                <a:schemeClr val="accent5">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燕尾形 18"/>
              <p:cNvSpPr/>
              <p:nvPr/>
            </p:nvSpPr>
            <p:spPr>
              <a:xfrm>
                <a:off x="6384786" y="3891962"/>
                <a:ext cx="187186" cy="406400"/>
              </a:xfrm>
              <a:prstGeom prst="chevron">
                <a:avLst/>
              </a:prstGeom>
              <a:solidFill>
                <a:schemeClr val="accent5">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燕尾形 19"/>
              <p:cNvSpPr/>
              <p:nvPr/>
            </p:nvSpPr>
            <p:spPr>
              <a:xfrm>
                <a:off x="6571972" y="3889257"/>
                <a:ext cx="187186" cy="406400"/>
              </a:xfrm>
              <a:prstGeom prst="chevron">
                <a:avLst/>
              </a:prstGeom>
              <a:solidFill>
                <a:schemeClr val="accent5">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燕尾形 20"/>
              <p:cNvSpPr/>
              <p:nvPr/>
            </p:nvSpPr>
            <p:spPr>
              <a:xfrm>
                <a:off x="6759158" y="3889257"/>
                <a:ext cx="187186" cy="406400"/>
              </a:xfrm>
              <a:prstGeom prst="chevron">
                <a:avLst/>
              </a:prstGeom>
              <a:solidFill>
                <a:schemeClr val="accent5">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燕尾形 21"/>
              <p:cNvSpPr/>
              <p:nvPr/>
            </p:nvSpPr>
            <p:spPr>
              <a:xfrm>
                <a:off x="6946344" y="3889257"/>
                <a:ext cx="187186" cy="406400"/>
              </a:xfrm>
              <a:prstGeom prst="chevron">
                <a:avLst/>
              </a:prstGeom>
              <a:solidFill>
                <a:schemeClr val="accent5">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3" name="文本框 22"/>
            <p:cNvSpPr txBox="1"/>
            <p:nvPr/>
          </p:nvSpPr>
          <p:spPr>
            <a:xfrm>
              <a:off x="6004606" y="3480680"/>
              <a:ext cx="1507604" cy="400110"/>
            </a:xfrm>
            <a:prstGeom prst="rect">
              <a:avLst/>
            </a:prstGeom>
            <a:noFill/>
          </p:spPr>
          <p:txBody>
            <a:bodyPr wrap="square" rtlCol="0">
              <a:spAutoFit/>
            </a:bodyPr>
            <a:lstStyle/>
            <a:p>
              <a:r>
                <a:rPr lang="en-US" altLang="zh-CN" sz="2000" dirty="0" smtClean="0">
                  <a:solidFill>
                    <a:srgbClr val="FF0000"/>
                  </a:solidFill>
                  <a:latin typeface="Arial" panose="020B0604020202020204" pitchFamily="34" charset="0"/>
                  <a:cs typeface="Arial" panose="020B0604020202020204" pitchFamily="34" charset="0"/>
                </a:rPr>
                <a:t>3A</a:t>
              </a:r>
              <a:r>
                <a:rPr lang="en-US" altLang="zh-CN" sz="2000" dirty="0" smtClean="0">
                  <a:latin typeface="Arial" panose="020B0604020202020204" pitchFamily="34" charset="0"/>
                  <a:cs typeface="Arial" panose="020B0604020202020204" pitchFamily="34" charset="0"/>
                </a:rPr>
                <a:t> Solution</a:t>
              </a:r>
              <a:endParaRPr lang="zh-CN" altLang="en-US" sz="2000" dirty="0">
                <a:latin typeface="Arial" panose="020B0604020202020204" pitchFamily="34" charset="0"/>
                <a:cs typeface="Arial" panose="020B0604020202020204" pitchFamily="34" charset="0"/>
              </a:endParaRPr>
            </a:p>
          </p:txBody>
        </p:sp>
      </p:grpSp>
      <p:sp>
        <p:nvSpPr>
          <p:cNvPr id="26" name="文本框 25"/>
          <p:cNvSpPr txBox="1"/>
          <p:nvPr/>
        </p:nvSpPr>
        <p:spPr>
          <a:xfrm>
            <a:off x="7459670" y="3480680"/>
            <a:ext cx="3811157" cy="830997"/>
          </a:xfrm>
          <a:prstGeom prst="rect">
            <a:avLst/>
          </a:prstGeom>
          <a:solidFill>
            <a:srgbClr val="565656"/>
          </a:solidFill>
        </p:spPr>
        <p:txBody>
          <a:bodyPr wrap="square" rtlCol="0">
            <a:spAutoFit/>
          </a:bodyPr>
          <a:lstStyle/>
          <a:p>
            <a:r>
              <a:rPr lang="en-US" altLang="zh-CN" sz="2400" dirty="0" smtClean="0">
                <a:solidFill>
                  <a:schemeClr val="accent2"/>
                </a:solidFill>
                <a:latin typeface="Arial" panose="020B0604020202020204" pitchFamily="34" charset="0"/>
                <a:cs typeface="Arial" panose="020B0604020202020204" pitchFamily="34" charset="0"/>
              </a:rPr>
              <a:t>Accurate</a:t>
            </a:r>
            <a:r>
              <a:rPr lang="en-US" altLang="zh-CN" sz="2400" dirty="0" smtClean="0">
                <a:solidFill>
                  <a:schemeClr val="bg1"/>
                </a:solidFill>
                <a:latin typeface="Arial" panose="020B0604020202020204" pitchFamily="34" charset="0"/>
                <a:cs typeface="Arial" panose="020B0604020202020204" pitchFamily="34" charset="0"/>
              </a:rPr>
              <a:t> data based on solid knowledge database</a:t>
            </a:r>
            <a:endParaRPr lang="zh-CN" altLang="en-US" sz="2400" dirty="0">
              <a:solidFill>
                <a:schemeClr val="bg1"/>
              </a:solidFill>
              <a:latin typeface="Arial" panose="020B0604020202020204" pitchFamily="34" charset="0"/>
              <a:cs typeface="Arial" panose="020B0604020202020204" pitchFamily="34" charset="0"/>
            </a:endParaRPr>
          </a:p>
        </p:txBody>
      </p:sp>
      <p:sp>
        <p:nvSpPr>
          <p:cNvPr id="27" name="文本框 26"/>
          <p:cNvSpPr txBox="1"/>
          <p:nvPr/>
        </p:nvSpPr>
        <p:spPr>
          <a:xfrm>
            <a:off x="7459671" y="2304802"/>
            <a:ext cx="3811156" cy="830997"/>
          </a:xfrm>
          <a:prstGeom prst="rect">
            <a:avLst/>
          </a:prstGeom>
          <a:solidFill>
            <a:srgbClr val="565656"/>
          </a:solidFill>
        </p:spPr>
        <p:txBody>
          <a:bodyPr wrap="square" rtlCol="0">
            <a:spAutoFit/>
          </a:bodyPr>
          <a:lstStyle/>
          <a:p>
            <a:r>
              <a:rPr lang="en-US" altLang="zh-CN" sz="2400" dirty="0" smtClean="0">
                <a:solidFill>
                  <a:schemeClr val="accent2"/>
                </a:solidFill>
                <a:latin typeface="Arial" panose="020B0604020202020204" pitchFamily="34" charset="0"/>
                <a:cs typeface="Arial" panose="020B0604020202020204" pitchFamily="34" charset="0"/>
              </a:rPr>
              <a:t>AI </a:t>
            </a:r>
            <a:r>
              <a:rPr lang="en-US" altLang="zh-CN" sz="2400" dirty="0">
                <a:solidFill>
                  <a:schemeClr val="accent2"/>
                </a:solidFill>
                <a:latin typeface="Arial" panose="020B0604020202020204" pitchFamily="34" charset="0"/>
                <a:cs typeface="Arial" panose="020B0604020202020204" pitchFamily="34" charset="0"/>
              </a:rPr>
              <a:t>chat robot </a:t>
            </a:r>
            <a:r>
              <a:rPr lang="en-US" altLang="zh-CN" sz="2400" dirty="0" smtClean="0">
                <a:solidFill>
                  <a:schemeClr val="bg1"/>
                </a:solidFill>
                <a:latin typeface="Arial" panose="020B0604020202020204" pitchFamily="34" charset="0"/>
                <a:cs typeface="Arial" panose="020B0604020202020204" pitchFamily="34" charset="0"/>
              </a:rPr>
              <a:t>always available and </a:t>
            </a:r>
            <a:r>
              <a:rPr lang="en-US" altLang="zh-CN" sz="2400" dirty="0" smtClean="0">
                <a:solidFill>
                  <a:schemeClr val="bg1"/>
                </a:solidFill>
                <a:latin typeface="Arial" panose="020B0604020202020204" pitchFamily="34" charset="0"/>
                <a:cs typeface="Arial" panose="020B0604020202020204" pitchFamily="34" charset="0"/>
              </a:rPr>
              <a:t>reliable</a:t>
            </a:r>
            <a:endParaRPr lang="zh-CN" altLang="en-US" sz="2400"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7459670" y="4656558"/>
            <a:ext cx="3811157" cy="830997"/>
          </a:xfrm>
          <a:prstGeom prst="rect">
            <a:avLst/>
          </a:prstGeom>
          <a:solidFill>
            <a:srgbClr val="565656"/>
          </a:solidFill>
        </p:spPr>
        <p:txBody>
          <a:bodyPr wrap="square" rtlCol="0">
            <a:spAutoFit/>
          </a:bodyPr>
          <a:lstStyle/>
          <a:p>
            <a:r>
              <a:rPr lang="en-US" altLang="zh-CN" sz="2400" dirty="0">
                <a:solidFill>
                  <a:schemeClr val="accent2"/>
                </a:solidFill>
                <a:latin typeface="Arial" panose="020B0604020202020204" pitchFamily="34" charset="0"/>
                <a:cs typeface="Arial" panose="020B0604020202020204" pitchFamily="34" charset="0"/>
              </a:rPr>
              <a:t>Acquire</a:t>
            </a:r>
            <a:r>
              <a:rPr lang="en-US" altLang="zh-CN" sz="2400" dirty="0">
                <a:solidFill>
                  <a:schemeClr val="bg1"/>
                </a:solidFill>
                <a:latin typeface="Arial" panose="020B0604020202020204" pitchFamily="34" charset="0"/>
                <a:cs typeface="Arial" panose="020B0604020202020204" pitchFamily="34" charset="0"/>
              </a:rPr>
              <a:t> a direct response to the </a:t>
            </a:r>
            <a:r>
              <a:rPr lang="en-US" altLang="zh-CN" sz="2400" dirty="0" smtClean="0">
                <a:solidFill>
                  <a:schemeClr val="bg1"/>
                </a:solidFill>
                <a:latin typeface="Arial" panose="020B0604020202020204" pitchFamily="34" charset="0"/>
                <a:cs typeface="Arial" panose="020B0604020202020204" pitchFamily="34" charset="0"/>
              </a:rPr>
              <a:t>inquiry</a:t>
            </a:r>
            <a:endParaRPr lang="zh-CN" altLang="en-US" sz="2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2287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内容占位符 11"/>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3198" y="-115507"/>
            <a:ext cx="1074540" cy="1074540"/>
          </a:xfrm>
        </p:spPr>
      </p:pic>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1349429" y="48703"/>
            <a:ext cx="6408533" cy="707886"/>
          </a:xfrm>
          <a:prstGeom prst="rect">
            <a:avLst/>
          </a:prstGeom>
          <a:noFill/>
        </p:spPr>
        <p:txBody>
          <a:bodyPr wrap="square" rtlCol="0">
            <a:spAutoFit/>
          </a:bodyPr>
          <a:lstStyle/>
          <a:p>
            <a:r>
              <a:rPr lang="en-US" altLang="zh-CN" sz="4000" dirty="0" smtClean="0">
                <a:latin typeface="Arial" panose="020B0604020202020204" pitchFamily="34" charset="0"/>
                <a:ea typeface="微软雅黑" pitchFamily="34" charset="-122"/>
                <a:cs typeface="Arial" panose="020B0604020202020204" pitchFamily="34" charset="0"/>
              </a:rPr>
              <a:t>2. Overview of DST-GPT</a:t>
            </a:r>
            <a:endParaRPr lang="zh-CN" altLang="en-US" sz="4000" dirty="0">
              <a:latin typeface="Arial" panose="020B0604020202020204" pitchFamily="34" charset="0"/>
              <a:ea typeface="微软雅黑" pitchFamily="34" charset="-122"/>
              <a:cs typeface="Arial" panose="020B0604020202020204" pitchFamily="34" charset="0"/>
            </a:endParaRPr>
          </a:p>
        </p:txBody>
      </p:sp>
      <p:grpSp>
        <p:nvGrpSpPr>
          <p:cNvPr id="3" name="组合 2"/>
          <p:cNvGrpSpPr/>
          <p:nvPr/>
        </p:nvGrpSpPr>
        <p:grpSpPr>
          <a:xfrm>
            <a:off x="335869" y="1619579"/>
            <a:ext cx="6942542" cy="4654283"/>
            <a:chOff x="2665100" y="1073221"/>
            <a:chExt cx="6942542" cy="4654283"/>
          </a:xfrm>
        </p:grpSpPr>
        <p:pic>
          <p:nvPicPr>
            <p:cNvPr id="13"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65100" y="1073221"/>
              <a:ext cx="6942542" cy="4211050"/>
            </a:xfrm>
            <a:prstGeom prst="rect">
              <a:avLst/>
            </a:prstGeom>
          </p:spPr>
        </p:pic>
        <p:sp>
          <p:nvSpPr>
            <p:cNvPr id="2" name="文本框 1"/>
            <p:cNvSpPr txBox="1"/>
            <p:nvPr/>
          </p:nvSpPr>
          <p:spPr>
            <a:xfrm>
              <a:off x="3600681" y="5358172"/>
              <a:ext cx="5123706" cy="369332"/>
            </a:xfrm>
            <a:prstGeom prst="rect">
              <a:avLst/>
            </a:prstGeom>
            <a:noFill/>
          </p:spPr>
          <p:txBody>
            <a:bodyPr wrap="square" rtlCol="0">
              <a:spAutoFit/>
            </a:bodyPr>
            <a:lstStyle/>
            <a:p>
              <a:r>
                <a:rPr lang="en-US" altLang="zh-CN" dirty="0" smtClean="0">
                  <a:latin typeface="Arial" panose="020B0604020202020204" pitchFamily="34" charset="0"/>
                  <a:cs typeface="Arial" panose="020B0604020202020204" pitchFamily="34" charset="0"/>
                </a:rPr>
                <a:t>Figure. An overview </a:t>
              </a:r>
              <a:r>
                <a:rPr lang="en-US" altLang="zh-CN" dirty="0">
                  <a:latin typeface="Arial" panose="020B0604020202020204" pitchFamily="34" charset="0"/>
                  <a:cs typeface="Arial" panose="020B0604020202020204" pitchFamily="34" charset="0"/>
                </a:rPr>
                <a:t>of constructing </a:t>
              </a:r>
              <a:r>
                <a:rPr lang="en-US" altLang="zh-CN" dirty="0" smtClean="0">
                  <a:latin typeface="Arial" panose="020B0604020202020204" pitchFamily="34" charset="0"/>
                  <a:cs typeface="Arial" panose="020B0604020202020204" pitchFamily="34" charset="0"/>
                </a:rPr>
                <a:t>DST-GPT</a:t>
              </a:r>
              <a:endParaRPr lang="en-US" altLang="zh-CN" dirty="0">
                <a:latin typeface="Arial" panose="020B0604020202020204" pitchFamily="34" charset="0"/>
                <a:cs typeface="Arial" panose="020B0604020202020204" pitchFamily="34" charset="0"/>
              </a:endParaRPr>
            </a:p>
          </p:txBody>
        </p:sp>
      </p:grpSp>
      <p:sp>
        <p:nvSpPr>
          <p:cNvPr id="4" name="矩形 3"/>
          <p:cNvSpPr/>
          <p:nvPr/>
        </p:nvSpPr>
        <p:spPr>
          <a:xfrm>
            <a:off x="7479599" y="2156035"/>
            <a:ext cx="4972529" cy="3323987"/>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2000" b="1" dirty="0" smtClean="0">
                <a:latin typeface="Arial" panose="020B0604020202020204" pitchFamily="34" charset="0"/>
                <a:cs typeface="Arial" panose="020B0604020202020204" pitchFamily="34" charset="0"/>
              </a:rPr>
              <a:t>BeautifulSoup</a:t>
            </a:r>
            <a:r>
              <a:rPr lang="en-US" altLang="zh-CN" sz="2000" dirty="0" smtClean="0">
                <a:latin typeface="Arial" panose="020B0604020202020204" pitchFamily="34" charset="0"/>
                <a:cs typeface="Arial" panose="020B0604020202020204" pitchFamily="34" charset="0"/>
              </a:rPr>
              <a:t>: Webpages Crawler</a:t>
            </a:r>
          </a:p>
          <a:p>
            <a:pPr marL="285750" indent="-285750">
              <a:lnSpc>
                <a:spcPct val="150000"/>
              </a:lnSpc>
              <a:buFont typeface="Arial" panose="020B0604020202020204" pitchFamily="34" charset="0"/>
              <a:buChar char="•"/>
            </a:pPr>
            <a:r>
              <a:rPr lang="en-US" altLang="zh-CN" sz="2000" b="1" dirty="0" err="1" smtClean="0">
                <a:latin typeface="Arial" panose="020B0604020202020204" pitchFamily="34" charset="0"/>
                <a:cs typeface="Arial" panose="020B0604020202020204" pitchFamily="34" charset="0"/>
              </a:rPr>
              <a:t>LangChain</a:t>
            </a:r>
            <a:r>
              <a:rPr lang="en-US" altLang="zh-CN" sz="2000" dirty="0" smtClean="0">
                <a:latin typeface="Arial" panose="020B0604020202020204" pitchFamily="34" charset="0"/>
                <a:cs typeface="Arial" panose="020B0604020202020204" pitchFamily="34" charset="0"/>
              </a:rPr>
              <a:t>: LLMs Framework</a:t>
            </a:r>
          </a:p>
          <a:p>
            <a:pPr marL="285750" indent="-285750">
              <a:lnSpc>
                <a:spcPct val="150000"/>
              </a:lnSpc>
              <a:buFont typeface="Arial" panose="020B0604020202020204" pitchFamily="34" charset="0"/>
              <a:buChar char="•"/>
            </a:pPr>
            <a:r>
              <a:rPr lang="en-US" altLang="zh-CN" sz="2000" b="1" dirty="0" err="1" smtClean="0">
                <a:latin typeface="Arial" panose="020B0604020202020204" pitchFamily="34" charset="0"/>
                <a:cs typeface="Arial" panose="020B0604020202020204" pitchFamily="34" charset="0"/>
              </a:rPr>
              <a:t>OpenAI</a:t>
            </a:r>
            <a:r>
              <a:rPr lang="en-US" altLang="zh-CN" sz="2000" dirty="0" smtClean="0">
                <a:latin typeface="Arial" panose="020B0604020202020204" pitchFamily="34" charset="0"/>
                <a:cs typeface="Arial" panose="020B0604020202020204" pitchFamily="34" charset="0"/>
              </a:rPr>
              <a:t>: LLMs Core Modules</a:t>
            </a:r>
          </a:p>
          <a:p>
            <a:pPr marL="285750" indent="-285750">
              <a:lnSpc>
                <a:spcPct val="150000"/>
              </a:lnSpc>
              <a:buFont typeface="Arial" panose="020B0604020202020204" pitchFamily="34" charset="0"/>
              <a:buChar char="•"/>
            </a:pPr>
            <a:r>
              <a:rPr lang="en-US" altLang="zh-CN" sz="2000" b="1" dirty="0" smtClean="0">
                <a:latin typeface="Arial" panose="020B0604020202020204" pitchFamily="34" charset="0"/>
                <a:cs typeface="Arial" panose="020B0604020202020204" pitchFamily="34" charset="0"/>
              </a:rPr>
              <a:t>Chroma</a:t>
            </a:r>
            <a:r>
              <a:rPr lang="en-US" altLang="zh-CN" sz="2000" dirty="0" smtClean="0">
                <a:latin typeface="Arial" panose="020B0604020202020204" pitchFamily="34" charset="0"/>
                <a:cs typeface="Arial" panose="020B0604020202020204" pitchFamily="34" charset="0"/>
              </a:rPr>
              <a:t>: </a:t>
            </a:r>
            <a:r>
              <a:rPr lang="en-US" altLang="zh-CN" sz="2000" dirty="0" err="1" smtClean="0">
                <a:latin typeface="Arial" panose="020B0604020202020204" pitchFamily="34" charset="0"/>
                <a:cs typeface="Arial" panose="020B0604020202020204" pitchFamily="34" charset="0"/>
              </a:rPr>
              <a:t>Vectorstore</a:t>
            </a:r>
            <a:endParaRPr lang="en-US" altLang="zh-CN" sz="2000" dirty="0" smtClean="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n-US" altLang="zh-CN" sz="2000" b="1" dirty="0" err="1" smtClean="0">
                <a:latin typeface="Arial" panose="020B0604020202020204" pitchFamily="34" charset="0"/>
                <a:cs typeface="Arial" panose="020B0604020202020204" pitchFamily="34" charset="0"/>
              </a:rPr>
              <a:t>Pyqt</a:t>
            </a:r>
            <a:r>
              <a:rPr lang="en-US" altLang="zh-CN" sz="2000" dirty="0" smtClean="0">
                <a:latin typeface="Arial" panose="020B0604020202020204" pitchFamily="34" charset="0"/>
                <a:cs typeface="Arial" panose="020B0604020202020204" pitchFamily="34" charset="0"/>
              </a:rPr>
              <a:t>: </a:t>
            </a:r>
            <a:r>
              <a:rPr lang="zh-CN" altLang="en-US" sz="2000" dirty="0">
                <a:latin typeface="Arial" panose="020B0604020202020204" pitchFamily="34" charset="0"/>
                <a:cs typeface="Arial" panose="020B0604020202020204" pitchFamily="34" charset="0"/>
              </a:rPr>
              <a:t>Graphic </a:t>
            </a:r>
            <a:r>
              <a:rPr lang="en-US" altLang="zh-CN" sz="2000" dirty="0" smtClean="0">
                <a:latin typeface="Arial" panose="020B0604020202020204" pitchFamily="34" charset="0"/>
                <a:cs typeface="Arial" panose="020B0604020202020204" pitchFamily="34" charset="0"/>
              </a:rPr>
              <a:t>User I</a:t>
            </a:r>
            <a:r>
              <a:rPr lang="zh-CN" altLang="en-US" sz="2000" dirty="0" smtClean="0">
                <a:latin typeface="Arial" panose="020B0604020202020204" pitchFamily="34" charset="0"/>
                <a:cs typeface="Arial" panose="020B0604020202020204" pitchFamily="34" charset="0"/>
              </a:rPr>
              <a:t>nterface</a:t>
            </a:r>
            <a:endParaRPr lang="en-US" altLang="zh-CN" sz="2000" dirty="0" smtClean="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zh-CN" altLang="en-US" sz="2000" b="1" dirty="0" smtClean="0">
                <a:latin typeface="Arial" panose="020B0604020202020204" pitchFamily="34" charset="0"/>
                <a:cs typeface="Arial" panose="020B0604020202020204" pitchFamily="34" charset="0"/>
              </a:rPr>
              <a:t>Asyncio</a:t>
            </a:r>
            <a:r>
              <a:rPr lang="en-US" altLang="zh-CN" sz="2000" dirty="0" smtClean="0">
                <a:latin typeface="Arial" panose="020B0604020202020204" pitchFamily="34" charset="0"/>
                <a:cs typeface="Arial" panose="020B0604020202020204" pitchFamily="34" charset="0"/>
              </a:rPr>
              <a:t>: </a:t>
            </a:r>
            <a:r>
              <a:rPr lang="en-US" altLang="zh-CN" sz="2000" dirty="0" err="1" smtClean="0">
                <a:latin typeface="Arial" panose="020B0604020202020204" pitchFamily="34" charset="0"/>
                <a:cs typeface="Arial" panose="020B0604020202020204" pitchFamily="34" charset="0"/>
              </a:rPr>
              <a:t>Coroutine</a:t>
            </a:r>
            <a:endParaRPr lang="en-US" altLang="zh-CN" sz="2000" dirty="0" smtClean="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n-US" altLang="zh-CN" sz="2000" b="1" dirty="0" err="1" smtClean="0">
                <a:solidFill>
                  <a:schemeClr val="bg1">
                    <a:lumMod val="85000"/>
                  </a:schemeClr>
                </a:solidFill>
                <a:latin typeface="Arial" panose="020B0604020202020204" pitchFamily="34" charset="0"/>
                <a:cs typeface="Arial" panose="020B0604020202020204" pitchFamily="34" charset="0"/>
              </a:rPr>
              <a:t>Huggingface</a:t>
            </a:r>
            <a:r>
              <a:rPr lang="en-US" altLang="zh-CN" sz="2000" dirty="0" smtClean="0">
                <a:solidFill>
                  <a:schemeClr val="bg1">
                    <a:lumMod val="85000"/>
                  </a:schemeClr>
                </a:solidFill>
                <a:latin typeface="Arial" panose="020B0604020202020204" pitchFamily="34" charset="0"/>
                <a:cs typeface="Arial" panose="020B0604020202020204" pitchFamily="34" charset="0"/>
              </a:rPr>
              <a:t>: </a:t>
            </a:r>
            <a:r>
              <a:rPr lang="en-US" altLang="zh-CN" sz="2000" dirty="0" smtClean="0">
                <a:solidFill>
                  <a:schemeClr val="bg1">
                    <a:lumMod val="85000"/>
                  </a:schemeClr>
                </a:solidFill>
                <a:latin typeface="Arial" panose="020B0604020202020204" pitchFamily="34" charset="0"/>
                <a:cs typeface="Arial" panose="020B0604020202020204" pitchFamily="34" charset="0"/>
              </a:rPr>
              <a:t>Deployment</a:t>
            </a:r>
          </a:p>
        </p:txBody>
      </p:sp>
    </p:spTree>
    <p:extLst>
      <p:ext uri="{BB962C8B-B14F-4D97-AF65-F5344CB8AC3E}">
        <p14:creationId xmlns:p14="http://schemas.microsoft.com/office/powerpoint/2010/main" val="26441915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grpSp>
      <p:sp>
        <p:nvSpPr>
          <p:cNvPr id="11" name="文本框 10"/>
          <p:cNvSpPr txBox="1"/>
          <p:nvPr/>
        </p:nvSpPr>
        <p:spPr>
          <a:xfrm>
            <a:off x="1349429" y="48703"/>
            <a:ext cx="5111557" cy="707886"/>
          </a:xfrm>
          <a:prstGeom prst="rect">
            <a:avLst/>
          </a:prstGeom>
          <a:noFill/>
        </p:spPr>
        <p:txBody>
          <a:bodyPr wrap="square" rtlCol="0">
            <a:spAutoFit/>
          </a:bodyPr>
          <a:lstStyle/>
          <a:p>
            <a:r>
              <a:rPr lang="en-US" altLang="zh-CN" sz="4000" dirty="0">
                <a:latin typeface="Arial" panose="020B0604020202020204" pitchFamily="34" charset="0"/>
                <a:ea typeface="微软雅黑" pitchFamily="34" charset="-122"/>
                <a:cs typeface="Arial" panose="020B0604020202020204" pitchFamily="34" charset="0"/>
              </a:rPr>
              <a:t>3</a:t>
            </a:r>
            <a:r>
              <a:rPr lang="en-US" altLang="zh-CN" sz="4000" dirty="0" smtClean="0">
                <a:latin typeface="Arial" panose="020B0604020202020204" pitchFamily="34" charset="0"/>
                <a:ea typeface="微软雅黑" pitchFamily="34" charset="-122"/>
                <a:cs typeface="Arial" panose="020B0604020202020204" pitchFamily="34" charset="0"/>
              </a:rPr>
              <a:t>. Data Preparation</a:t>
            </a:r>
            <a:endParaRPr lang="zh-CN" altLang="en-US" sz="4000" dirty="0">
              <a:latin typeface="Arial" panose="020B0604020202020204" pitchFamily="34" charset="0"/>
              <a:ea typeface="微软雅黑" pitchFamily="34" charset="-122"/>
              <a:cs typeface="Arial" panose="020B0604020202020204" pitchFamily="34" charset="0"/>
            </a:endParaRPr>
          </a:p>
        </p:txBody>
      </p:sp>
      <p:pic>
        <p:nvPicPr>
          <p:cNvPr id="3" name="内容占位符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046974" y="2343573"/>
            <a:ext cx="5328248" cy="3654106"/>
          </a:xfrm>
        </p:spPr>
      </p:pic>
      <p:pic>
        <p:nvPicPr>
          <p:cNvPr id="13" name="内容占位符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198" y="-115507"/>
            <a:ext cx="1074540" cy="1074540"/>
          </a:xfrm>
          <a:prstGeom prst="rect">
            <a:avLst/>
          </a:prstGeom>
        </p:spPr>
      </p:pic>
      <p:pic>
        <p:nvPicPr>
          <p:cNvPr id="12" name="图片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5148" y="4414466"/>
            <a:ext cx="1073214" cy="1300484"/>
          </a:xfrm>
          <a:prstGeom prst="rect">
            <a:avLst/>
          </a:prstGeom>
        </p:spPr>
      </p:pic>
      <p:sp>
        <p:nvSpPr>
          <p:cNvPr id="14" name="右箭头 13"/>
          <p:cNvSpPr/>
          <p:nvPr/>
        </p:nvSpPr>
        <p:spPr>
          <a:xfrm rot="19765773">
            <a:off x="1906153" y="4566598"/>
            <a:ext cx="731520" cy="48768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15" name="右箭头 14"/>
          <p:cNvSpPr/>
          <p:nvPr/>
        </p:nvSpPr>
        <p:spPr>
          <a:xfrm>
            <a:off x="8946024" y="3926786"/>
            <a:ext cx="731520" cy="48768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latin typeface="Arial" panose="020B0604020202020204" pitchFamily="34" charset="0"/>
              <a:cs typeface="Arial" panose="020B0604020202020204" pitchFamily="34" charset="0"/>
            </a:endParaRPr>
          </a:p>
        </p:txBody>
      </p:sp>
      <p:pic>
        <p:nvPicPr>
          <p:cNvPr id="16" name="图片 1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487983" y="3218232"/>
            <a:ext cx="1647602" cy="708554"/>
          </a:xfrm>
          <a:prstGeom prst="rect">
            <a:avLst/>
          </a:prstGeom>
        </p:spPr>
      </p:pic>
      <p:pic>
        <p:nvPicPr>
          <p:cNvPr id="17" name="图片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61261" y="2934670"/>
            <a:ext cx="1905000" cy="1905000"/>
          </a:xfrm>
          <a:prstGeom prst="rect">
            <a:avLst/>
          </a:prstGeom>
        </p:spPr>
      </p:pic>
      <p:pic>
        <p:nvPicPr>
          <p:cNvPr id="19" name="图片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4462" y="2112415"/>
            <a:ext cx="1206551" cy="1206551"/>
          </a:xfrm>
          <a:prstGeom prst="rect">
            <a:avLst/>
          </a:prstGeom>
        </p:spPr>
      </p:pic>
      <p:sp>
        <p:nvSpPr>
          <p:cNvPr id="20" name="右箭头 19"/>
          <p:cNvSpPr/>
          <p:nvPr/>
        </p:nvSpPr>
        <p:spPr>
          <a:xfrm rot="5400000">
            <a:off x="715995" y="3643330"/>
            <a:ext cx="731520" cy="48768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21" name="文本框 20"/>
          <p:cNvSpPr txBox="1"/>
          <p:nvPr/>
        </p:nvSpPr>
        <p:spPr>
          <a:xfrm>
            <a:off x="3757921" y="6373582"/>
            <a:ext cx="3906354" cy="377365"/>
          </a:xfrm>
          <a:prstGeom prst="rect">
            <a:avLst/>
          </a:prstGeom>
          <a:noFill/>
        </p:spPr>
        <p:txBody>
          <a:bodyPr wrap="square" rtlCol="0">
            <a:spAutoFit/>
          </a:bodyPr>
          <a:lstStyle/>
          <a:p>
            <a:r>
              <a:rPr lang="en-US" altLang="zh-CN" dirty="0" smtClean="0">
                <a:latin typeface="Arial" panose="020B0604020202020204" pitchFamily="34" charset="0"/>
                <a:cs typeface="Arial" panose="020B0604020202020204" pitchFamily="34" charset="0"/>
              </a:rPr>
              <a:t>Figure. </a:t>
            </a:r>
            <a:r>
              <a:rPr lang="en-US" altLang="zh-CN" dirty="0" smtClean="0">
                <a:latin typeface="Arial" panose="020B0604020202020204" pitchFamily="34" charset="0"/>
                <a:cs typeface="Arial" panose="020B0604020202020204" pitchFamily="34" charset="0"/>
              </a:rPr>
              <a:t>Data collection in DST-GPT</a:t>
            </a:r>
            <a:endParaRPr lang="en-US" altLang="zh-CN" dirty="0">
              <a:latin typeface="Arial" panose="020B0604020202020204" pitchFamily="34" charset="0"/>
              <a:cs typeface="Arial" panose="020B0604020202020204" pitchFamily="34" charset="0"/>
            </a:endParaRPr>
          </a:p>
        </p:txBody>
      </p:sp>
      <p:sp>
        <p:nvSpPr>
          <p:cNvPr id="22" name="文本框 21"/>
          <p:cNvSpPr txBox="1"/>
          <p:nvPr/>
        </p:nvSpPr>
        <p:spPr>
          <a:xfrm>
            <a:off x="349152" y="5722597"/>
            <a:ext cx="1483823" cy="307777"/>
          </a:xfrm>
          <a:prstGeom prst="rect">
            <a:avLst/>
          </a:prstGeom>
          <a:noFill/>
        </p:spPr>
        <p:txBody>
          <a:bodyPr wrap="square" rtlCol="0">
            <a:spAutoFit/>
          </a:bodyPr>
          <a:lstStyle/>
          <a:p>
            <a:r>
              <a:rPr lang="en-US" altLang="zh-CN" sz="1400" dirty="0" err="1" smtClean="0">
                <a:latin typeface="Arial" panose="020B0604020202020204" pitchFamily="34" charset="0"/>
                <a:cs typeface="Arial" panose="020B0604020202020204" pitchFamily="34" charset="0"/>
              </a:rPr>
              <a:t>Courpus</a:t>
            </a:r>
            <a:r>
              <a:rPr lang="en-US" altLang="zh-CN" sz="1400" dirty="0" smtClean="0">
                <a:latin typeface="Arial" panose="020B0604020202020204" pitchFamily="34" charset="0"/>
                <a:cs typeface="Arial" panose="020B0604020202020204" pitchFamily="34" charset="0"/>
              </a:rPr>
              <a:t> Source</a:t>
            </a:r>
            <a:endParaRPr lang="en-US" altLang="zh-CN" sz="1400" dirty="0">
              <a:latin typeface="Arial" panose="020B0604020202020204" pitchFamily="34" charset="0"/>
              <a:cs typeface="Arial" panose="020B0604020202020204" pitchFamily="34" charset="0"/>
            </a:endParaRPr>
          </a:p>
        </p:txBody>
      </p:sp>
      <p:sp>
        <p:nvSpPr>
          <p:cNvPr id="23" name="文本框 22"/>
          <p:cNvSpPr txBox="1"/>
          <p:nvPr/>
        </p:nvSpPr>
        <p:spPr>
          <a:xfrm>
            <a:off x="857626" y="3194785"/>
            <a:ext cx="500221" cy="307777"/>
          </a:xfrm>
          <a:prstGeom prst="rect">
            <a:avLst/>
          </a:prstGeom>
          <a:noFill/>
        </p:spPr>
        <p:txBody>
          <a:bodyPr wrap="square" rtlCol="0">
            <a:spAutoFit/>
          </a:bodyPr>
          <a:lstStyle/>
          <a:p>
            <a:r>
              <a:rPr lang="en-US" altLang="zh-CN" sz="1400" dirty="0" smtClean="0">
                <a:latin typeface="Arial" panose="020B0604020202020204" pitchFamily="34" charset="0"/>
                <a:cs typeface="Arial" panose="020B0604020202020204" pitchFamily="34" charset="0"/>
              </a:rPr>
              <a:t>PC</a:t>
            </a:r>
            <a:endParaRPr lang="en-US" altLang="zh-CN" sz="1400" dirty="0">
              <a:latin typeface="Arial" panose="020B0604020202020204" pitchFamily="34" charset="0"/>
              <a:cs typeface="Arial" panose="020B0604020202020204" pitchFamily="34" charset="0"/>
            </a:endParaRPr>
          </a:p>
        </p:txBody>
      </p:sp>
      <p:sp>
        <p:nvSpPr>
          <p:cNvPr id="24" name="文本框 23"/>
          <p:cNvSpPr txBox="1"/>
          <p:nvPr/>
        </p:nvSpPr>
        <p:spPr>
          <a:xfrm>
            <a:off x="10501994" y="4722243"/>
            <a:ext cx="988266" cy="307777"/>
          </a:xfrm>
          <a:prstGeom prst="rect">
            <a:avLst/>
          </a:prstGeom>
          <a:noFill/>
        </p:spPr>
        <p:txBody>
          <a:bodyPr wrap="square" rtlCol="0">
            <a:spAutoFit/>
          </a:bodyPr>
          <a:lstStyle/>
          <a:p>
            <a:r>
              <a:rPr lang="en-US" altLang="zh-CN" sz="1400" dirty="0" smtClean="0">
                <a:latin typeface="Arial" panose="020B0604020202020204" pitchFamily="34" charset="0"/>
                <a:cs typeface="Arial" panose="020B0604020202020204" pitchFamily="34" charset="0"/>
              </a:rPr>
              <a:t>Plain Text</a:t>
            </a:r>
            <a:endParaRPr lang="en-US" altLang="zh-CN" sz="1400" dirty="0">
              <a:latin typeface="Arial" panose="020B0604020202020204" pitchFamily="34" charset="0"/>
              <a:cs typeface="Arial" panose="020B0604020202020204" pitchFamily="34" charset="0"/>
            </a:endParaRPr>
          </a:p>
        </p:txBody>
      </p:sp>
      <p:sp>
        <p:nvSpPr>
          <p:cNvPr id="25" name="文本框 24"/>
          <p:cNvSpPr txBox="1"/>
          <p:nvPr/>
        </p:nvSpPr>
        <p:spPr>
          <a:xfrm>
            <a:off x="4376197" y="6004327"/>
            <a:ext cx="3033829" cy="307777"/>
          </a:xfrm>
          <a:prstGeom prst="rect">
            <a:avLst/>
          </a:prstGeom>
          <a:noFill/>
        </p:spPr>
        <p:txBody>
          <a:bodyPr wrap="square" rtlCol="0">
            <a:spAutoFit/>
          </a:bodyPr>
          <a:lstStyle/>
          <a:p>
            <a:r>
              <a:rPr lang="en-US" altLang="zh-CN" sz="1400" dirty="0" smtClean="0">
                <a:latin typeface="Arial" panose="020B0604020202020204" pitchFamily="34" charset="0"/>
                <a:cs typeface="Arial" panose="020B0604020202020204" pitchFamily="34" charset="0"/>
              </a:rPr>
              <a:t>A webpage example of item ‘axe’</a:t>
            </a:r>
            <a:endParaRPr lang="en-US" altLang="zh-CN" sz="1400" dirty="0">
              <a:latin typeface="Arial" panose="020B0604020202020204" pitchFamily="34" charset="0"/>
              <a:cs typeface="Arial" panose="020B0604020202020204" pitchFamily="34" charset="0"/>
            </a:endParaRPr>
          </a:p>
        </p:txBody>
      </p:sp>
      <p:cxnSp>
        <p:nvCxnSpPr>
          <p:cNvPr id="27" name="肘形连接符 26"/>
          <p:cNvCxnSpPr>
            <a:endCxn id="19" idx="0"/>
          </p:cNvCxnSpPr>
          <p:nvPr/>
        </p:nvCxnSpPr>
        <p:spPr>
          <a:xfrm rot="16200000" flipV="1">
            <a:off x="5586036" y="-2365883"/>
            <a:ext cx="926272" cy="9882868"/>
          </a:xfrm>
          <a:prstGeom prst="bentConnector3">
            <a:avLst>
              <a:gd name="adj1" fmla="val 208773"/>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8670631" y="4414466"/>
            <a:ext cx="1337662" cy="523220"/>
          </a:xfrm>
          <a:prstGeom prst="rect">
            <a:avLst/>
          </a:prstGeom>
          <a:noFill/>
        </p:spPr>
        <p:txBody>
          <a:bodyPr wrap="square" rtlCol="0">
            <a:spAutoFit/>
          </a:bodyPr>
          <a:lstStyle/>
          <a:p>
            <a:pPr algn="ctr"/>
            <a:r>
              <a:rPr lang="en-US" altLang="zh-CN" sz="1400" dirty="0" smtClean="0">
                <a:latin typeface="Arial" panose="020B0604020202020204" pitchFamily="34" charset="0"/>
                <a:cs typeface="Arial" panose="020B0604020202020204" pitchFamily="34" charset="0"/>
              </a:rPr>
              <a:t>t</a:t>
            </a:r>
            <a:r>
              <a:rPr lang="en-US" altLang="zh-CN" sz="1400" dirty="0" smtClean="0">
                <a:latin typeface="Arial" panose="020B0604020202020204" pitchFamily="34" charset="0"/>
                <a:cs typeface="Arial" panose="020B0604020202020204" pitchFamily="34" charset="0"/>
              </a:rPr>
              <a:t>ext-only</a:t>
            </a:r>
          </a:p>
          <a:p>
            <a:pPr algn="ctr"/>
            <a:r>
              <a:rPr lang="en-US" altLang="zh-CN" sz="1400" dirty="0" smtClean="0">
                <a:latin typeface="Arial" panose="020B0604020202020204" pitchFamily="34" charset="0"/>
                <a:cs typeface="Arial" panose="020B0604020202020204" pitchFamily="34" charset="0"/>
              </a:rPr>
              <a:t>~5000 pages</a:t>
            </a:r>
            <a:endParaRPr lang="en-US" altLang="zh-CN" sz="1400" dirty="0">
              <a:latin typeface="Arial" panose="020B0604020202020204" pitchFamily="34" charset="0"/>
              <a:cs typeface="Arial" panose="020B0604020202020204" pitchFamily="34" charset="0"/>
            </a:endParaRPr>
          </a:p>
        </p:txBody>
      </p:sp>
      <p:sp>
        <p:nvSpPr>
          <p:cNvPr id="32" name="矩形 31"/>
          <p:cNvSpPr/>
          <p:nvPr/>
        </p:nvSpPr>
        <p:spPr>
          <a:xfrm>
            <a:off x="3305387" y="4064001"/>
            <a:ext cx="2959946" cy="13682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3" name="矩形 32"/>
          <p:cNvSpPr/>
          <p:nvPr/>
        </p:nvSpPr>
        <p:spPr>
          <a:xfrm>
            <a:off x="6460987" y="3249390"/>
            <a:ext cx="1727974" cy="269345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4" name="文本框 33"/>
          <p:cNvSpPr txBox="1"/>
          <p:nvPr/>
        </p:nvSpPr>
        <p:spPr>
          <a:xfrm>
            <a:off x="4376197" y="5414820"/>
            <a:ext cx="1163765" cy="307777"/>
          </a:xfrm>
          <a:prstGeom prst="rect">
            <a:avLst/>
          </a:prstGeom>
          <a:noFill/>
        </p:spPr>
        <p:txBody>
          <a:bodyPr wrap="square" rtlCol="0">
            <a:spAutoFit/>
          </a:bodyPr>
          <a:lstStyle/>
          <a:p>
            <a:r>
              <a:rPr lang="en-US" altLang="zh-CN" sz="1400" dirty="0" err="1" smtClean="0">
                <a:solidFill>
                  <a:srgbClr val="FF0000"/>
                </a:solidFill>
                <a:latin typeface="Arial" panose="020B0604020202020204" pitchFamily="34" charset="0"/>
                <a:cs typeface="Arial" panose="020B0604020202020204" pitchFamily="34" charset="0"/>
              </a:rPr>
              <a:t>Desciption</a:t>
            </a:r>
            <a:r>
              <a:rPr lang="en-US" altLang="zh-CN" sz="1400" dirty="0" err="1">
                <a:solidFill>
                  <a:srgbClr val="FF0000"/>
                </a:solidFill>
                <a:latin typeface="Arial" panose="020B0604020202020204" pitchFamily="34" charset="0"/>
                <a:cs typeface="Arial" panose="020B0604020202020204" pitchFamily="34" charset="0"/>
              </a:rPr>
              <a:t>s</a:t>
            </a:r>
            <a:endParaRPr lang="en-US" altLang="zh-CN" sz="1400" dirty="0">
              <a:solidFill>
                <a:srgbClr val="FF0000"/>
              </a:solidFill>
              <a:latin typeface="Arial" panose="020B0604020202020204" pitchFamily="34" charset="0"/>
              <a:cs typeface="Arial" panose="020B0604020202020204" pitchFamily="34" charset="0"/>
            </a:endParaRPr>
          </a:p>
        </p:txBody>
      </p:sp>
      <p:sp>
        <p:nvSpPr>
          <p:cNvPr id="35" name="文本框 34"/>
          <p:cNvSpPr txBox="1"/>
          <p:nvPr/>
        </p:nvSpPr>
        <p:spPr>
          <a:xfrm>
            <a:off x="6049171" y="2836262"/>
            <a:ext cx="1163765" cy="307777"/>
          </a:xfrm>
          <a:prstGeom prst="rect">
            <a:avLst/>
          </a:prstGeom>
          <a:noFill/>
        </p:spPr>
        <p:txBody>
          <a:bodyPr wrap="square" rtlCol="0">
            <a:spAutoFit/>
          </a:bodyPr>
          <a:lstStyle/>
          <a:p>
            <a:r>
              <a:rPr lang="en-US" altLang="zh-CN" sz="1400" dirty="0" smtClean="0">
                <a:solidFill>
                  <a:srgbClr val="FF0000"/>
                </a:solidFill>
                <a:latin typeface="Arial" panose="020B0604020202020204" pitchFamily="34" charset="0"/>
                <a:cs typeface="Arial" panose="020B0604020202020204" pitchFamily="34" charset="0"/>
              </a:rPr>
              <a:t>Attributes</a:t>
            </a:r>
            <a:endParaRPr lang="en-US" altLang="zh-CN" sz="1400" dirty="0">
              <a:solidFill>
                <a:srgbClr val="FF0000"/>
              </a:solidFill>
              <a:latin typeface="Arial" panose="020B0604020202020204" pitchFamily="34" charset="0"/>
              <a:cs typeface="Arial" panose="020B0604020202020204" pitchFamily="34" charset="0"/>
            </a:endParaRPr>
          </a:p>
        </p:txBody>
      </p:sp>
      <p:sp>
        <p:nvSpPr>
          <p:cNvPr id="36" name="矩形 35"/>
          <p:cNvSpPr/>
          <p:nvPr/>
        </p:nvSpPr>
        <p:spPr>
          <a:xfrm>
            <a:off x="2725041" y="1311980"/>
            <a:ext cx="6614421" cy="923330"/>
          </a:xfrm>
          <a:prstGeom prst="rect">
            <a:avLst/>
          </a:prstGeom>
        </p:spPr>
        <p:txBody>
          <a:bodyPr wrap="square">
            <a:spAutoFit/>
          </a:bodyPr>
          <a:lstStyle/>
          <a:p>
            <a:r>
              <a:rPr lang="en-US" altLang="zh-CN" b="1" dirty="0">
                <a:solidFill>
                  <a:schemeClr val="accent1">
                    <a:lumMod val="75000"/>
                  </a:schemeClr>
                </a:solidFill>
                <a:latin typeface="Arial" panose="020B0604020202020204" pitchFamily="34" charset="0"/>
                <a:cs typeface="Arial" panose="020B0604020202020204" pitchFamily="34" charset="0"/>
              </a:rPr>
              <a:t>https://dontstarve.fandom.com/wiki/</a:t>
            </a:r>
            <a:r>
              <a:rPr lang="en-US" altLang="zh-CN" dirty="0">
                <a:solidFill>
                  <a:schemeClr val="accent1">
                    <a:lumMod val="75000"/>
                  </a:schemeClr>
                </a:solidFill>
                <a:latin typeface="Arial" panose="020B0604020202020204" pitchFamily="34" charset="0"/>
                <a:cs typeface="Arial" panose="020B0604020202020204" pitchFamily="34" charset="0"/>
              </a:rPr>
              <a:t>Axe</a:t>
            </a:r>
            <a:endParaRPr lang="en-US" altLang="zh-CN" dirty="0" smtClean="0">
              <a:solidFill>
                <a:schemeClr val="accent1">
                  <a:lumMod val="75000"/>
                </a:schemeClr>
              </a:solidFill>
              <a:latin typeface="Arial" panose="020B0604020202020204" pitchFamily="34" charset="0"/>
              <a:cs typeface="Arial" panose="020B0604020202020204" pitchFamily="34" charset="0"/>
            </a:endParaRPr>
          </a:p>
          <a:p>
            <a:r>
              <a:rPr lang="en-US" altLang="zh-CN" b="1" dirty="0" smtClean="0">
                <a:solidFill>
                  <a:schemeClr val="accent1">
                    <a:lumMod val="75000"/>
                  </a:schemeClr>
                </a:solidFill>
                <a:latin typeface="Arial" panose="020B0604020202020204" pitchFamily="34" charset="0"/>
                <a:cs typeface="Arial" panose="020B0604020202020204" pitchFamily="34" charset="0"/>
              </a:rPr>
              <a:t>https</a:t>
            </a:r>
            <a:r>
              <a:rPr lang="en-US" altLang="zh-CN" b="1" dirty="0">
                <a:solidFill>
                  <a:schemeClr val="accent1">
                    <a:lumMod val="75000"/>
                  </a:schemeClr>
                </a:solidFill>
                <a:latin typeface="Arial" panose="020B0604020202020204" pitchFamily="34" charset="0"/>
                <a:cs typeface="Arial" panose="020B0604020202020204" pitchFamily="34" charset="0"/>
              </a:rPr>
              <a:t>://dontstarve.fandom.com/wiki/</a:t>
            </a:r>
            <a:r>
              <a:rPr lang="en-US" altLang="zh-CN" dirty="0">
                <a:solidFill>
                  <a:schemeClr val="accent1">
                    <a:lumMod val="75000"/>
                  </a:schemeClr>
                </a:solidFill>
                <a:latin typeface="Arial" panose="020B0604020202020204" pitchFamily="34" charset="0"/>
                <a:cs typeface="Arial" panose="020B0604020202020204" pitchFamily="34" charset="0"/>
              </a:rPr>
              <a:t>Tree/Evergreen </a:t>
            </a:r>
            <a:r>
              <a:rPr lang="en-US" altLang="zh-CN" b="1" dirty="0" smtClean="0">
                <a:solidFill>
                  <a:schemeClr val="accent1">
                    <a:lumMod val="75000"/>
                  </a:schemeClr>
                </a:solidFill>
                <a:latin typeface="Arial" panose="020B0604020202020204" pitchFamily="34" charset="0"/>
                <a:cs typeface="Arial" panose="020B0604020202020204" pitchFamily="34" charset="0"/>
              </a:rPr>
              <a:t>https</a:t>
            </a:r>
            <a:r>
              <a:rPr lang="en-US" altLang="zh-CN" b="1" dirty="0">
                <a:solidFill>
                  <a:schemeClr val="accent1">
                    <a:lumMod val="75000"/>
                  </a:schemeClr>
                </a:solidFill>
                <a:latin typeface="Arial" panose="020B0604020202020204" pitchFamily="34" charset="0"/>
                <a:cs typeface="Arial" panose="020B0604020202020204" pitchFamily="34" charset="0"/>
              </a:rPr>
              <a:t>://</a:t>
            </a:r>
            <a:r>
              <a:rPr lang="en-US" altLang="zh-CN" b="1" dirty="0" smtClean="0">
                <a:solidFill>
                  <a:schemeClr val="accent1">
                    <a:lumMod val="75000"/>
                  </a:schemeClr>
                </a:solidFill>
                <a:latin typeface="Arial" panose="020B0604020202020204" pitchFamily="34" charset="0"/>
                <a:cs typeface="Arial" panose="020B0604020202020204" pitchFamily="34" charset="0"/>
              </a:rPr>
              <a:t>dontstarve.fandom.com/wiki/</a:t>
            </a:r>
            <a:r>
              <a:rPr lang="en-US" altLang="zh-CN" dirty="0" smtClean="0">
                <a:solidFill>
                  <a:schemeClr val="accent1">
                    <a:lumMod val="75000"/>
                  </a:schemeClr>
                </a:solidFill>
                <a:latin typeface="Arial" panose="020B0604020202020204" pitchFamily="34" charset="0"/>
                <a:cs typeface="Arial" panose="020B0604020202020204" pitchFamily="34" charset="0"/>
              </a:rPr>
              <a:t>Willow/Quotes</a:t>
            </a:r>
            <a:endParaRPr lang="zh-CN" altLang="en-US" dirty="0">
              <a:solidFill>
                <a:schemeClr val="accent1">
                  <a:lumMod val="75000"/>
                </a:schemeClr>
              </a:solidFill>
              <a:latin typeface="Arial" panose="020B0604020202020204" pitchFamily="34" charset="0"/>
              <a:cs typeface="Arial" panose="020B0604020202020204" pitchFamily="34" charset="0"/>
            </a:endParaRPr>
          </a:p>
        </p:txBody>
      </p:sp>
      <p:sp>
        <p:nvSpPr>
          <p:cNvPr id="38" name="椭圆 37"/>
          <p:cNvSpPr/>
          <p:nvPr/>
        </p:nvSpPr>
        <p:spPr>
          <a:xfrm>
            <a:off x="3757921" y="3970677"/>
            <a:ext cx="427014" cy="362280"/>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39" name="椭圆 38"/>
          <p:cNvSpPr/>
          <p:nvPr/>
        </p:nvSpPr>
        <p:spPr>
          <a:xfrm>
            <a:off x="4607800" y="3619958"/>
            <a:ext cx="427014" cy="362280"/>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41" name="椭圆 40"/>
          <p:cNvSpPr/>
          <p:nvPr/>
        </p:nvSpPr>
        <p:spPr>
          <a:xfrm>
            <a:off x="7060823" y="3556876"/>
            <a:ext cx="427014" cy="362280"/>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42" name="椭圆 41"/>
          <p:cNvSpPr/>
          <p:nvPr/>
        </p:nvSpPr>
        <p:spPr>
          <a:xfrm>
            <a:off x="6456613" y="4883568"/>
            <a:ext cx="427014" cy="362280"/>
          </a:xfrm>
          <a:prstGeom prst="ellipse">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sp>
        <p:nvSpPr>
          <p:cNvPr id="43" name="文本框 42"/>
          <p:cNvSpPr txBox="1"/>
          <p:nvPr/>
        </p:nvSpPr>
        <p:spPr>
          <a:xfrm>
            <a:off x="5068201" y="3611379"/>
            <a:ext cx="1163765" cy="307777"/>
          </a:xfrm>
          <a:prstGeom prst="rect">
            <a:avLst/>
          </a:prstGeom>
          <a:noFill/>
        </p:spPr>
        <p:txBody>
          <a:bodyPr wrap="square" rtlCol="0">
            <a:spAutoFit/>
          </a:bodyPr>
          <a:lstStyle/>
          <a:p>
            <a:r>
              <a:rPr lang="en-US" altLang="zh-CN" sz="1400" dirty="0" smtClean="0">
                <a:solidFill>
                  <a:schemeClr val="accent1">
                    <a:lumMod val="75000"/>
                  </a:schemeClr>
                </a:solidFill>
                <a:latin typeface="Arial" panose="020B0604020202020204" pitchFamily="34" charset="0"/>
                <a:cs typeface="Arial" panose="020B0604020202020204" pitchFamily="34" charset="0"/>
              </a:rPr>
              <a:t>Child URLs</a:t>
            </a:r>
            <a:endParaRPr lang="en-US" altLang="zh-CN" sz="1400" dirty="0">
              <a:solidFill>
                <a:schemeClr val="accent1">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489930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41659" y="0"/>
            <a:ext cx="10958811" cy="818144"/>
            <a:chOff x="2904068" y="0"/>
            <a:chExt cx="9296401" cy="635001"/>
          </a:xfrm>
        </p:grpSpPr>
        <p:sp>
          <p:nvSpPr>
            <p:cNvPr id="6" name="矩形 5"/>
            <p:cNvSpPr/>
            <p:nvPr/>
          </p:nvSpPr>
          <p:spPr>
            <a:xfrm>
              <a:off x="2904068" y="1"/>
              <a:ext cx="9287932" cy="635000"/>
            </a:xfrm>
            <a:prstGeom prst="rect">
              <a:avLst/>
            </a:prstGeom>
            <a:solidFill>
              <a:srgbClr val="FDC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95736" y="0"/>
              <a:ext cx="1947333" cy="635001"/>
            </a:xfrm>
            <a:prstGeom prst="rect">
              <a:avLst/>
            </a:prstGeom>
            <a:solidFill>
              <a:srgbClr val="F6B5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143069" y="0"/>
              <a:ext cx="982133" cy="635001"/>
            </a:xfrm>
            <a:prstGeom prst="rect">
              <a:avLst/>
            </a:prstGeom>
            <a:solidFill>
              <a:srgbClr val="F18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125202" y="0"/>
              <a:ext cx="719667" cy="635001"/>
            </a:xfrm>
            <a:prstGeom prst="rect">
              <a:avLst/>
            </a:prstGeom>
            <a:solidFill>
              <a:srgbClr val="EF6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844869" y="0"/>
              <a:ext cx="355600" cy="635001"/>
            </a:xfrm>
            <a:prstGeom prst="rect">
              <a:avLst/>
            </a:pr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1349429" y="48703"/>
            <a:ext cx="5111557" cy="707886"/>
          </a:xfrm>
          <a:prstGeom prst="rect">
            <a:avLst/>
          </a:prstGeom>
          <a:noFill/>
        </p:spPr>
        <p:txBody>
          <a:bodyPr wrap="square" rtlCol="0">
            <a:spAutoFit/>
          </a:bodyPr>
          <a:lstStyle/>
          <a:p>
            <a:r>
              <a:rPr lang="en-US" altLang="zh-CN" sz="4000" dirty="0">
                <a:latin typeface="Arial" panose="020B0604020202020204" pitchFamily="34" charset="0"/>
                <a:ea typeface="微软雅黑" pitchFamily="34" charset="-122"/>
                <a:cs typeface="Arial" panose="020B0604020202020204" pitchFamily="34" charset="0"/>
              </a:rPr>
              <a:t>3</a:t>
            </a:r>
            <a:r>
              <a:rPr lang="en-US" altLang="zh-CN" sz="4000" dirty="0" smtClean="0">
                <a:latin typeface="Arial" panose="020B0604020202020204" pitchFamily="34" charset="0"/>
                <a:ea typeface="微软雅黑" pitchFamily="34" charset="-122"/>
                <a:cs typeface="Arial" panose="020B0604020202020204" pitchFamily="34" charset="0"/>
              </a:rPr>
              <a:t>. Data Preparation</a:t>
            </a:r>
            <a:endParaRPr lang="zh-CN" altLang="en-US" sz="4000" dirty="0">
              <a:latin typeface="Arial" panose="020B0604020202020204" pitchFamily="34" charset="0"/>
              <a:ea typeface="微软雅黑" pitchFamily="34" charset="-122"/>
              <a:cs typeface="Arial" panose="020B0604020202020204" pitchFamily="34" charset="0"/>
            </a:endParaRPr>
          </a:p>
        </p:txBody>
      </p:sp>
      <p:pic>
        <p:nvPicPr>
          <p:cNvPr id="13" name="内容占位符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198" y="-115507"/>
            <a:ext cx="1074540" cy="1074540"/>
          </a:xfrm>
          <a:prstGeom prst="rect">
            <a:avLst/>
          </a:prstGeom>
        </p:spPr>
      </p:pic>
      <p:sp>
        <p:nvSpPr>
          <p:cNvPr id="21" name="文本框 20"/>
          <p:cNvSpPr txBox="1"/>
          <p:nvPr/>
        </p:nvSpPr>
        <p:spPr>
          <a:xfrm>
            <a:off x="3905207" y="5837431"/>
            <a:ext cx="4554229" cy="369332"/>
          </a:xfrm>
          <a:prstGeom prst="rect">
            <a:avLst/>
          </a:prstGeom>
          <a:noFill/>
        </p:spPr>
        <p:txBody>
          <a:bodyPr wrap="square" rtlCol="0">
            <a:spAutoFit/>
          </a:bodyPr>
          <a:lstStyle/>
          <a:p>
            <a:r>
              <a:rPr lang="en-US" altLang="zh-CN" dirty="0" smtClean="0">
                <a:latin typeface="Arial" panose="020B0604020202020204" pitchFamily="34" charset="0"/>
                <a:cs typeface="Arial" panose="020B0604020202020204" pitchFamily="34" charset="0"/>
              </a:rPr>
              <a:t>Figure. </a:t>
            </a:r>
            <a:r>
              <a:rPr lang="en-US" altLang="zh-CN" dirty="0" smtClean="0">
                <a:latin typeface="Arial" panose="020B0604020202020204" pitchFamily="34" charset="0"/>
                <a:cs typeface="Arial" panose="020B0604020202020204" pitchFamily="34" charset="0"/>
              </a:rPr>
              <a:t>Refined corpus </a:t>
            </a:r>
            <a:r>
              <a:rPr lang="en-US" altLang="zh-CN" dirty="0">
                <a:latin typeface="Arial" panose="020B0604020202020204" pitchFamily="34" charset="0"/>
                <a:cs typeface="Arial" panose="020B0604020202020204" pitchFamily="34" charset="0"/>
              </a:rPr>
              <a:t>d</a:t>
            </a:r>
            <a:r>
              <a:rPr lang="en-US" altLang="zh-CN" dirty="0" smtClean="0">
                <a:latin typeface="Arial" panose="020B0604020202020204" pitchFamily="34" charset="0"/>
                <a:cs typeface="Arial" panose="020B0604020202020204" pitchFamily="34" charset="0"/>
              </a:rPr>
              <a:t>ata in JSON file</a:t>
            </a:r>
            <a:endParaRPr lang="en-US" altLang="zh-CN" dirty="0">
              <a:latin typeface="Arial" panose="020B0604020202020204" pitchFamily="34" charset="0"/>
              <a:cs typeface="Arial" panose="020B0604020202020204" pitchFamily="34" charset="0"/>
            </a:endParaRPr>
          </a:p>
        </p:txBody>
      </p:sp>
      <p:pic>
        <p:nvPicPr>
          <p:cNvPr id="4" name="图片 3"/>
          <p:cNvPicPr>
            <a:picLocks noChangeAspect="1"/>
          </p:cNvPicPr>
          <p:nvPr/>
        </p:nvPicPr>
        <p:blipFill>
          <a:blip r:embed="rId3"/>
          <a:stretch>
            <a:fillRect/>
          </a:stretch>
        </p:blipFill>
        <p:spPr>
          <a:xfrm>
            <a:off x="1213966" y="1449121"/>
            <a:ext cx="3407112" cy="4202606"/>
          </a:xfrm>
          <a:prstGeom prst="rect">
            <a:avLst/>
          </a:prstGeom>
        </p:spPr>
      </p:pic>
      <p:sp>
        <p:nvSpPr>
          <p:cNvPr id="18" name="矩形 17"/>
          <p:cNvSpPr/>
          <p:nvPr/>
        </p:nvSpPr>
        <p:spPr>
          <a:xfrm>
            <a:off x="4724361" y="1449121"/>
            <a:ext cx="7131051" cy="4293483"/>
          </a:xfrm>
          <a:prstGeom prst="rect">
            <a:avLst/>
          </a:prstGeom>
        </p:spPr>
        <p:txBody>
          <a:bodyPr wrap="square">
            <a:spAutoFit/>
          </a:bodyPr>
          <a:lstStyle/>
          <a:p>
            <a:r>
              <a:rPr lang="en-US" altLang="zh-CN" sz="700" dirty="0">
                <a:latin typeface="Arial" panose="020B0604020202020204" pitchFamily="34" charset="0"/>
                <a:cs typeface="Arial" panose="020B0604020202020204" pitchFamily="34" charset="0"/>
              </a:rPr>
              <a:t>Hunger |Incomplete, Gameplay English Deutsch </a:t>
            </a:r>
            <a:r>
              <a:rPr lang="en-US" altLang="zh-CN" sz="700" dirty="0" err="1">
                <a:latin typeface="Arial" panose="020B0604020202020204" pitchFamily="34" charset="0"/>
                <a:cs typeface="Arial" panose="020B0604020202020204" pitchFamily="34" charset="0"/>
              </a:rPr>
              <a:t>Español</a:t>
            </a:r>
            <a:r>
              <a:rPr lang="en-US" altLang="zh-CN" sz="700" dirty="0">
                <a:latin typeface="Arial" panose="020B0604020202020204" pitchFamily="34" charset="0"/>
                <a:cs typeface="Arial" panose="020B0604020202020204" pitchFamily="34" charset="0"/>
              </a:rPr>
              <a:t> </a:t>
            </a:r>
            <a:r>
              <a:rPr lang="en-US" altLang="zh-CN" sz="700" dirty="0" err="1">
                <a:latin typeface="Arial" panose="020B0604020202020204" pitchFamily="34" charset="0"/>
                <a:cs typeface="Arial" panose="020B0604020202020204" pitchFamily="34" charset="0"/>
              </a:rPr>
              <a:t>Français</a:t>
            </a:r>
            <a:r>
              <a:rPr lang="en-US" altLang="zh-CN" sz="700" dirty="0">
                <a:latin typeface="Arial" panose="020B0604020202020204" pitchFamily="34" charset="0"/>
                <a:cs typeface="Arial" panose="020B0604020202020204" pitchFamily="34" charset="0"/>
              </a:rPr>
              <a:t> </a:t>
            </a:r>
            <a:r>
              <a:rPr lang="en-US" altLang="zh-CN" sz="700" dirty="0" err="1">
                <a:latin typeface="Arial" panose="020B0604020202020204" pitchFamily="34" charset="0"/>
                <a:cs typeface="Arial" panose="020B0604020202020204" pitchFamily="34" charset="0"/>
              </a:rPr>
              <a:t>Italiano</a:t>
            </a:r>
            <a:r>
              <a:rPr lang="en-US" altLang="zh-CN" sz="700" dirty="0">
                <a:latin typeface="Arial" panose="020B0604020202020204" pitchFamily="34" charset="0"/>
                <a:cs typeface="Arial" panose="020B0604020202020204" pitchFamily="34" charset="0"/>
              </a:rPr>
              <a:t> </a:t>
            </a:r>
            <a:r>
              <a:rPr lang="zh-CN" altLang="en-US" sz="700" dirty="0">
                <a:latin typeface="Arial" panose="020B0604020202020204" pitchFamily="34" charset="0"/>
                <a:cs typeface="Arial" panose="020B0604020202020204" pitchFamily="34" charset="0"/>
              </a:rPr>
              <a:t>日本語 </a:t>
            </a:r>
            <a:r>
              <a:rPr lang="en-US" altLang="zh-CN" sz="700" dirty="0" err="1">
                <a:latin typeface="Arial" panose="020B0604020202020204" pitchFamily="34" charset="0"/>
                <a:cs typeface="Arial" panose="020B0604020202020204" pitchFamily="34" charset="0"/>
              </a:rPr>
              <a:t>Polski</a:t>
            </a:r>
            <a:r>
              <a:rPr lang="en-US" altLang="zh-CN" sz="700" dirty="0">
                <a:latin typeface="Arial" panose="020B0604020202020204" pitchFamily="34" charset="0"/>
                <a:cs typeface="Arial" panose="020B0604020202020204" pitchFamily="34" charset="0"/>
              </a:rPr>
              <a:t> </a:t>
            </a:r>
            <a:r>
              <a:rPr lang="en-US" altLang="zh-CN" sz="700" dirty="0" err="1">
                <a:latin typeface="Arial" panose="020B0604020202020204" pitchFamily="34" charset="0"/>
                <a:cs typeface="Arial" panose="020B0604020202020204" pitchFamily="34" charset="0"/>
              </a:rPr>
              <a:t>Português</a:t>
            </a:r>
            <a:r>
              <a:rPr lang="en-US" altLang="zh-CN" sz="700" dirty="0">
                <a:latin typeface="Arial" panose="020B0604020202020204" pitchFamily="34" charset="0"/>
                <a:cs typeface="Arial" panose="020B0604020202020204" pitchFamily="34" charset="0"/>
              </a:rPr>
              <a:t> </a:t>
            </a:r>
            <a:r>
              <a:rPr lang="az-Cyrl-AZ" altLang="zh-CN" sz="700" dirty="0">
                <a:latin typeface="Arial" panose="020B0604020202020204" pitchFamily="34" charset="0"/>
                <a:cs typeface="Arial" panose="020B0604020202020204" pitchFamily="34" charset="0"/>
              </a:rPr>
              <a:t>Русский </a:t>
            </a:r>
            <a:r>
              <a:rPr lang="en-US" altLang="zh-CN" sz="700" dirty="0" err="1">
                <a:latin typeface="Arial" panose="020B0604020202020204" pitchFamily="34" charset="0"/>
                <a:cs typeface="Arial" panose="020B0604020202020204" pitchFamily="34" charset="0"/>
              </a:rPr>
              <a:t>Tiếng</a:t>
            </a:r>
            <a:r>
              <a:rPr lang="en-US" altLang="zh-CN" sz="700" dirty="0">
                <a:latin typeface="Arial" panose="020B0604020202020204" pitchFamily="34" charset="0"/>
                <a:cs typeface="Arial" panose="020B0604020202020204" pitchFamily="34" charset="0"/>
              </a:rPr>
              <a:t> </a:t>
            </a:r>
            <a:r>
              <a:rPr lang="en-US" altLang="zh-CN" sz="700" dirty="0" err="1">
                <a:latin typeface="Arial" panose="020B0604020202020204" pitchFamily="34" charset="0"/>
                <a:cs typeface="Arial" panose="020B0604020202020204" pitchFamily="34" charset="0"/>
              </a:rPr>
              <a:t>Việt</a:t>
            </a:r>
            <a:r>
              <a:rPr lang="en-US" altLang="zh-CN" sz="700" dirty="0">
                <a:latin typeface="Arial" panose="020B0604020202020204" pitchFamily="34" charset="0"/>
                <a:cs typeface="Arial" panose="020B0604020202020204" pitchFamily="34" charset="0"/>
              </a:rPr>
              <a:t> </a:t>
            </a:r>
            <a:r>
              <a:rPr lang="zh-CN" altLang="en-US" sz="700" dirty="0">
                <a:latin typeface="Arial" panose="020B0604020202020204" pitchFamily="34" charset="0"/>
                <a:cs typeface="Arial" panose="020B0604020202020204" pitchFamily="34" charset="0"/>
              </a:rPr>
              <a:t>中文 </a:t>
            </a:r>
            <a:r>
              <a:rPr lang="en-US" altLang="zh-CN" sz="700" dirty="0">
                <a:latin typeface="Arial" panose="020B0604020202020204" pitchFamily="34" charset="0"/>
                <a:cs typeface="Arial" panose="020B0604020202020204" pitchFamily="34" charset="0"/>
              </a:rPr>
              <a:t>Hunger View source View history Talk (1) This article is incomplete because it needs Hamlet and DST new character </a:t>
            </a:r>
            <a:r>
              <a:rPr lang="en-US" altLang="zh-CN" sz="700" dirty="0" err="1">
                <a:latin typeface="Arial" panose="020B0604020202020204" pitchFamily="34" charset="0"/>
                <a:cs typeface="Arial" panose="020B0604020202020204" pitchFamily="34" charset="0"/>
              </a:rPr>
              <a:t>info.Please</a:t>
            </a:r>
            <a:r>
              <a:rPr lang="en-US" altLang="zh-CN" sz="700" dirty="0">
                <a:latin typeface="Arial" panose="020B0604020202020204" pitchFamily="34" charset="0"/>
                <a:cs typeface="Arial" panose="020B0604020202020204" pitchFamily="34" charset="0"/>
              </a:rPr>
              <a:t> help to improve the article, or discuss the issue with the community on the comment section. “I'm so hungry!” –Wilson “I need food!” –Willow “My mighty belly is empty!” –Wolfgang “I am full of emptiness.” –Wendy “FUEL RESERVES LOW” –WX-78 “Librarian needs food.” –</a:t>
            </a:r>
            <a:r>
              <a:rPr lang="en-US" altLang="zh-CN" sz="700" dirty="0" err="1">
                <a:latin typeface="Arial" panose="020B0604020202020204" pitchFamily="34" charset="0"/>
                <a:cs typeface="Arial" panose="020B0604020202020204" pitchFamily="34" charset="0"/>
              </a:rPr>
              <a:t>Wickerbottom</a:t>
            </a:r>
            <a:r>
              <a:rPr lang="en-US" altLang="zh-CN" sz="700" dirty="0">
                <a:latin typeface="Arial" panose="020B0604020202020204" pitchFamily="34" charset="0"/>
                <a:cs typeface="Arial" panose="020B0604020202020204" pitchFamily="34" charset="0"/>
              </a:rPr>
              <a:t> “I'm getting </a:t>
            </a:r>
            <a:r>
              <a:rPr lang="en-US" altLang="zh-CN" sz="700" dirty="0" err="1">
                <a:latin typeface="Arial" panose="020B0604020202020204" pitchFamily="34" charset="0"/>
                <a:cs typeface="Arial" panose="020B0604020202020204" pitchFamily="34" charset="0"/>
              </a:rPr>
              <a:t>peckish</a:t>
            </a:r>
            <a:r>
              <a:rPr lang="en-US" altLang="zh-CN" sz="700" dirty="0">
                <a:latin typeface="Arial" panose="020B0604020202020204" pitchFamily="34" charset="0"/>
                <a:cs typeface="Arial" panose="020B0604020202020204" pitchFamily="34" charset="0"/>
              </a:rPr>
              <a:t>.” –</a:t>
            </a:r>
            <a:r>
              <a:rPr lang="en-US" altLang="zh-CN" sz="700" dirty="0" err="1">
                <a:latin typeface="Arial" panose="020B0604020202020204" pitchFamily="34" charset="0"/>
                <a:cs typeface="Arial" panose="020B0604020202020204" pitchFamily="34" charset="0"/>
              </a:rPr>
              <a:t>Woodie</a:t>
            </a:r>
            <a:r>
              <a:rPr lang="en-US" altLang="zh-CN" sz="700" dirty="0">
                <a:latin typeface="Arial" panose="020B0604020202020204" pitchFamily="34" charset="0"/>
                <a:cs typeface="Arial" panose="020B0604020202020204" pitchFamily="34" charset="0"/>
              </a:rPr>
              <a:t> “I am empty inside.” –Maxwell “I'm so hungry my cognitive abilities are failing!” –</a:t>
            </a:r>
            <a:r>
              <a:rPr lang="en-US" altLang="zh-CN" sz="700" dirty="0" err="1">
                <a:latin typeface="Arial" panose="020B0604020202020204" pitchFamily="34" charset="0"/>
                <a:cs typeface="Arial" panose="020B0604020202020204" pitchFamily="34" charset="0"/>
              </a:rPr>
              <a:t>Wagstaff</a:t>
            </a:r>
            <a:r>
              <a:rPr lang="en-US" altLang="zh-CN" sz="700" dirty="0">
                <a:latin typeface="Arial" panose="020B0604020202020204" pitchFamily="34" charset="0"/>
                <a:cs typeface="Arial" panose="020B0604020202020204" pitchFamily="34" charset="0"/>
              </a:rPr>
              <a:t> “</a:t>
            </a:r>
            <a:r>
              <a:rPr lang="en-US" altLang="zh-CN" sz="700" dirty="0" err="1">
                <a:latin typeface="Arial" panose="020B0604020202020204" pitchFamily="34" charset="0"/>
                <a:cs typeface="Arial" panose="020B0604020202020204" pitchFamily="34" charset="0"/>
              </a:rPr>
              <a:t>Höw</a:t>
            </a:r>
            <a:r>
              <a:rPr lang="en-US" altLang="zh-CN" sz="700" dirty="0">
                <a:latin typeface="Arial" panose="020B0604020202020204" pitchFamily="34" charset="0"/>
                <a:cs typeface="Arial" panose="020B0604020202020204" pitchFamily="34" charset="0"/>
              </a:rPr>
              <a:t> I </a:t>
            </a:r>
            <a:r>
              <a:rPr lang="en-US" altLang="zh-CN" sz="700" dirty="0" err="1">
                <a:latin typeface="Arial" panose="020B0604020202020204" pitchFamily="34" charset="0"/>
                <a:cs typeface="Arial" panose="020B0604020202020204" pitchFamily="34" charset="0"/>
              </a:rPr>
              <a:t>löng</a:t>
            </a:r>
            <a:r>
              <a:rPr lang="en-US" altLang="zh-CN" sz="700" dirty="0">
                <a:latin typeface="Arial" panose="020B0604020202020204" pitchFamily="34" charset="0"/>
                <a:cs typeface="Arial" panose="020B0604020202020204" pitchFamily="34" charset="0"/>
              </a:rPr>
              <a:t> </a:t>
            </a:r>
            <a:r>
              <a:rPr lang="en-US" altLang="zh-CN" sz="700" dirty="0" err="1">
                <a:latin typeface="Arial" panose="020B0604020202020204" pitchFamily="34" charset="0"/>
                <a:cs typeface="Arial" panose="020B0604020202020204" pitchFamily="34" charset="0"/>
              </a:rPr>
              <a:t>för</a:t>
            </a:r>
            <a:r>
              <a:rPr lang="en-US" altLang="zh-CN" sz="700" dirty="0">
                <a:latin typeface="Arial" panose="020B0604020202020204" pitchFamily="34" charset="0"/>
                <a:cs typeface="Arial" panose="020B0604020202020204" pitchFamily="34" charset="0"/>
              </a:rPr>
              <a:t> a feast!” –</a:t>
            </a:r>
            <a:r>
              <a:rPr lang="en-US" altLang="zh-CN" sz="700" dirty="0" err="1">
                <a:latin typeface="Arial" panose="020B0604020202020204" pitchFamily="34" charset="0"/>
                <a:cs typeface="Arial" panose="020B0604020202020204" pitchFamily="34" charset="0"/>
              </a:rPr>
              <a:t>Wigfrid</a:t>
            </a:r>
            <a:r>
              <a:rPr lang="en-US" altLang="zh-CN" sz="700" dirty="0">
                <a:latin typeface="Arial" panose="020B0604020202020204" pitchFamily="34" charset="0"/>
                <a:cs typeface="Arial" panose="020B0604020202020204" pitchFamily="34" charset="0"/>
              </a:rPr>
              <a:t> “It's time for a snack!” –Webber “I'm crashing like a sick wave! </a:t>
            </a:r>
            <a:r>
              <a:rPr lang="en-US" altLang="zh-CN" sz="700" dirty="0" err="1">
                <a:latin typeface="Arial" panose="020B0604020202020204" pitchFamily="34" charset="0"/>
                <a:cs typeface="Arial" panose="020B0604020202020204" pitchFamily="34" charset="0"/>
              </a:rPr>
              <a:t>Gimme</a:t>
            </a:r>
            <a:r>
              <a:rPr lang="en-US" altLang="zh-CN" sz="700" dirty="0">
                <a:latin typeface="Arial" panose="020B0604020202020204" pitchFamily="34" charset="0"/>
                <a:cs typeface="Arial" panose="020B0604020202020204" pitchFamily="34" charset="0"/>
              </a:rPr>
              <a:t> food!” –</a:t>
            </a:r>
            <a:r>
              <a:rPr lang="en-US" altLang="zh-CN" sz="700" dirty="0" err="1">
                <a:latin typeface="Arial" panose="020B0604020202020204" pitchFamily="34" charset="0"/>
                <a:cs typeface="Arial" panose="020B0604020202020204" pitchFamily="34" charset="0"/>
              </a:rPr>
              <a:t>Walani</a:t>
            </a:r>
            <a:r>
              <a:rPr lang="en-US" altLang="zh-CN" sz="700" dirty="0">
                <a:latin typeface="Arial" panose="020B0604020202020204" pitchFamily="34" charset="0"/>
                <a:cs typeface="Arial" panose="020B0604020202020204" pitchFamily="34" charset="0"/>
              </a:rPr>
              <a:t> “I need food...” –</a:t>
            </a:r>
            <a:r>
              <a:rPr lang="en-US" altLang="zh-CN" sz="700" dirty="0" err="1">
                <a:latin typeface="Arial" panose="020B0604020202020204" pitchFamily="34" charset="0"/>
                <a:cs typeface="Arial" panose="020B0604020202020204" pitchFamily="34" charset="0"/>
              </a:rPr>
              <a:t>Warly</a:t>
            </a:r>
            <a:r>
              <a:rPr lang="en-US" altLang="zh-CN" sz="700" dirty="0">
                <a:latin typeface="Arial" panose="020B0604020202020204" pitchFamily="34" charset="0"/>
                <a:cs typeface="Arial" panose="020B0604020202020204" pitchFamily="34" charset="0"/>
              </a:rPr>
              <a:t> “I be hungry...” –</a:t>
            </a:r>
            <a:r>
              <a:rPr lang="en-US" altLang="zh-CN" sz="700" dirty="0" err="1">
                <a:latin typeface="Arial" panose="020B0604020202020204" pitchFamily="34" charset="0"/>
                <a:cs typeface="Arial" panose="020B0604020202020204" pitchFamily="34" charset="0"/>
              </a:rPr>
              <a:t>Woodlegs</a:t>
            </a:r>
            <a:r>
              <a:rPr lang="en-US" altLang="zh-CN" sz="700" dirty="0">
                <a:latin typeface="Arial" panose="020B0604020202020204" pitchFamily="34" charset="0"/>
                <a:cs typeface="Arial" panose="020B0604020202020204" pitchFamily="34" charset="0"/>
              </a:rPr>
              <a:t> “WILBA BELLY 'TIS GRUMBLY” –</a:t>
            </a:r>
            <a:r>
              <a:rPr lang="en-US" altLang="zh-CN" sz="700" dirty="0" err="1">
                <a:latin typeface="Arial" panose="020B0604020202020204" pitchFamily="34" charset="0"/>
                <a:cs typeface="Arial" panose="020B0604020202020204" pitchFamily="34" charset="0"/>
              </a:rPr>
              <a:t>Wilba</a:t>
            </a:r>
            <a:r>
              <a:rPr lang="en-US" altLang="zh-CN" sz="700" dirty="0">
                <a:latin typeface="Arial" panose="020B0604020202020204" pitchFamily="34" charset="0"/>
                <a:cs typeface="Arial" panose="020B0604020202020204" pitchFamily="34" charset="0"/>
              </a:rPr>
              <a:t> “Need stuff for belly” –Wormwood “When was the last time I ate?” –Wheeler “When's lunch?” –Winona “Oh no, I'm hungry again.” –</a:t>
            </a:r>
            <a:r>
              <a:rPr lang="en-US" altLang="zh-CN" sz="700" dirty="0" err="1">
                <a:latin typeface="Arial" panose="020B0604020202020204" pitchFamily="34" charset="0"/>
                <a:cs typeface="Arial" panose="020B0604020202020204" pitchFamily="34" charset="0"/>
              </a:rPr>
              <a:t>Wortox</a:t>
            </a:r>
            <a:r>
              <a:rPr lang="en-US" altLang="zh-CN" sz="700" dirty="0">
                <a:latin typeface="Arial" panose="020B0604020202020204" pitchFamily="34" charset="0"/>
                <a:cs typeface="Arial" panose="020B0604020202020204" pitchFamily="34" charset="0"/>
              </a:rPr>
              <a:t> “Want food!” –</a:t>
            </a:r>
            <a:r>
              <a:rPr lang="en-US" altLang="zh-CN" sz="700" dirty="0" err="1">
                <a:latin typeface="Arial" panose="020B0604020202020204" pitchFamily="34" charset="0"/>
                <a:cs typeface="Arial" panose="020B0604020202020204" pitchFamily="34" charset="0"/>
              </a:rPr>
              <a:t>Wurt</a:t>
            </a:r>
            <a:r>
              <a:rPr lang="en-US" altLang="zh-CN" sz="700" dirty="0">
                <a:latin typeface="Arial" panose="020B0604020202020204" pitchFamily="34" charset="0"/>
                <a:cs typeface="Arial" panose="020B0604020202020204" pitchFamily="34" charset="0"/>
              </a:rPr>
              <a:t> “Can we stop for a snack break?” –Walter “How long has it been since I last ate?” –Wanda </a:t>
            </a:r>
            <a:r>
              <a:rPr lang="en-US" altLang="zh-CN" sz="700" b="1" dirty="0">
                <a:latin typeface="Arial" panose="020B0604020202020204" pitchFamily="34" charset="0"/>
                <a:cs typeface="Arial" panose="020B0604020202020204" pitchFamily="34" charset="0"/>
              </a:rPr>
              <a:t>Hunger is one of the primary game mechanics, as it's the measurement which determines whether or not the character is starving</a:t>
            </a:r>
            <a:r>
              <a:rPr lang="en-US" altLang="zh-CN" sz="700" b="1" dirty="0" smtClean="0">
                <a:latin typeface="Arial" panose="020B0604020202020204" pitchFamily="34" charset="0"/>
                <a:cs typeface="Arial" panose="020B0604020202020204" pitchFamily="34" charset="0"/>
              </a:rPr>
              <a:t>. As a character gets hungrier, this meter will empty, and the stomach pictured will shrivel. The default maximum hunger for characters is measured at 150, though many characters have different maximum hunger amounts: Wolfgang (300) (200 ) WX-78 (100-200) (150-200 ) Wes (113) (75 ) </a:t>
            </a:r>
            <a:r>
              <a:rPr lang="en-US" altLang="zh-CN" sz="700" b="1" dirty="0" err="1" smtClean="0">
                <a:latin typeface="Arial" panose="020B0604020202020204" pitchFamily="34" charset="0"/>
                <a:cs typeface="Arial" panose="020B0604020202020204" pitchFamily="34" charset="0"/>
              </a:rPr>
              <a:t>Wagstaff</a:t>
            </a:r>
            <a:r>
              <a:rPr lang="en-US" altLang="zh-CN" sz="700" b="1" dirty="0" smtClean="0">
                <a:latin typeface="Arial" panose="020B0604020202020204" pitchFamily="34" charset="0"/>
                <a:cs typeface="Arial" panose="020B0604020202020204" pitchFamily="34" charset="0"/>
              </a:rPr>
              <a:t> (225) </a:t>
            </a:r>
            <a:r>
              <a:rPr lang="en-US" altLang="zh-CN" sz="700" b="1" dirty="0" err="1" smtClean="0">
                <a:latin typeface="Arial" panose="020B0604020202020204" pitchFamily="34" charset="0"/>
                <a:cs typeface="Arial" panose="020B0604020202020204" pitchFamily="34" charset="0"/>
              </a:rPr>
              <a:t>Wigfrid</a:t>
            </a:r>
            <a:r>
              <a:rPr lang="en-US" altLang="zh-CN" sz="700" b="1" dirty="0" smtClean="0">
                <a:latin typeface="Arial" panose="020B0604020202020204" pitchFamily="34" charset="0"/>
                <a:cs typeface="Arial" panose="020B0604020202020204" pitchFamily="34" charset="0"/>
              </a:rPr>
              <a:t> (120) Webber (175) </a:t>
            </a:r>
            <a:r>
              <a:rPr lang="en-US" altLang="zh-CN" sz="700" b="1" dirty="0" err="1" smtClean="0">
                <a:latin typeface="Arial" panose="020B0604020202020204" pitchFamily="34" charset="0"/>
                <a:cs typeface="Arial" panose="020B0604020202020204" pitchFamily="34" charset="0"/>
              </a:rPr>
              <a:t>Walani</a:t>
            </a:r>
            <a:r>
              <a:rPr lang="en-US" altLang="zh-CN" sz="700" b="1" dirty="0" smtClean="0">
                <a:latin typeface="Arial" panose="020B0604020202020204" pitchFamily="34" charset="0"/>
                <a:cs typeface="Arial" panose="020B0604020202020204" pitchFamily="34" charset="0"/>
              </a:rPr>
              <a:t> (200) </a:t>
            </a:r>
            <a:r>
              <a:rPr lang="en-US" altLang="zh-CN" sz="700" b="1" dirty="0" err="1" smtClean="0">
                <a:latin typeface="Arial" panose="020B0604020202020204" pitchFamily="34" charset="0"/>
                <a:cs typeface="Arial" panose="020B0604020202020204" pitchFamily="34" charset="0"/>
              </a:rPr>
              <a:t>Warly</a:t>
            </a:r>
            <a:r>
              <a:rPr lang="en-US" altLang="zh-CN" sz="700" b="1" dirty="0" smtClean="0">
                <a:latin typeface="Arial" panose="020B0604020202020204" pitchFamily="34" charset="0"/>
                <a:cs typeface="Arial" panose="020B0604020202020204" pitchFamily="34" charset="0"/>
              </a:rPr>
              <a:t> (250) Wilbur (175) </a:t>
            </a:r>
            <a:r>
              <a:rPr lang="en-US" altLang="zh-CN" sz="700" b="1" dirty="0" err="1" smtClean="0">
                <a:latin typeface="Arial" panose="020B0604020202020204" pitchFamily="34" charset="0"/>
                <a:cs typeface="Arial" panose="020B0604020202020204" pitchFamily="34" charset="0"/>
              </a:rPr>
              <a:t>Wilba</a:t>
            </a:r>
            <a:r>
              <a:rPr lang="en-US" altLang="zh-CN" sz="700" b="1" dirty="0" smtClean="0">
                <a:latin typeface="Arial" panose="020B0604020202020204" pitchFamily="34" charset="0"/>
                <a:cs typeface="Arial" panose="020B0604020202020204" pitchFamily="34" charset="0"/>
              </a:rPr>
              <a:t> (200) </a:t>
            </a:r>
            <a:r>
              <a:rPr lang="en-US" altLang="zh-CN" sz="700" b="1" dirty="0" err="1" smtClean="0">
                <a:latin typeface="Arial" panose="020B0604020202020204" pitchFamily="34" charset="0"/>
                <a:cs typeface="Arial" panose="020B0604020202020204" pitchFamily="34" charset="0"/>
              </a:rPr>
              <a:t>Wortox</a:t>
            </a:r>
            <a:r>
              <a:rPr lang="en-US" altLang="zh-CN" sz="700" b="1" dirty="0" smtClean="0">
                <a:latin typeface="Arial" panose="020B0604020202020204" pitchFamily="34" charset="0"/>
                <a:cs typeface="Arial" panose="020B0604020202020204" pitchFamily="34" charset="0"/>
              </a:rPr>
              <a:t> (175) </a:t>
            </a:r>
            <a:r>
              <a:rPr lang="en-US" altLang="zh-CN" sz="700" b="1" dirty="0" err="1" smtClean="0">
                <a:latin typeface="Arial" panose="020B0604020202020204" pitchFamily="34" charset="0"/>
                <a:cs typeface="Arial" panose="020B0604020202020204" pitchFamily="34" charset="0"/>
              </a:rPr>
              <a:t>Wurt</a:t>
            </a:r>
            <a:r>
              <a:rPr lang="en-US" altLang="zh-CN" sz="700" b="1" dirty="0" smtClean="0">
                <a:latin typeface="Arial" panose="020B0604020202020204" pitchFamily="34" charset="0"/>
                <a:cs typeface="Arial" panose="020B0604020202020204" pitchFamily="34" charset="0"/>
              </a:rPr>
              <a:t> (200-250) Walter (110) Wanda (175) Hunger drains at 9.375 points per minute or 75 points per game day, except for: </a:t>
            </a:r>
            <a:r>
              <a:rPr lang="en-US" altLang="zh-CN" sz="700" b="1" dirty="0" err="1" smtClean="0">
                <a:latin typeface="Arial" panose="020B0604020202020204" pitchFamily="34" charset="0"/>
                <a:cs typeface="Arial" panose="020B0604020202020204" pitchFamily="34" charset="0"/>
              </a:rPr>
              <a:t>Walani</a:t>
            </a:r>
            <a:r>
              <a:rPr lang="en-US" altLang="zh-CN" sz="700" b="1" dirty="0" smtClean="0">
                <a:latin typeface="Arial" panose="020B0604020202020204" pitchFamily="34" charset="0"/>
                <a:cs typeface="Arial" panose="020B0604020202020204" pitchFamily="34" charset="0"/>
              </a:rPr>
              <a:t> , drain hunger 10% faster (10.3125 or 82.5) </a:t>
            </a:r>
            <a:r>
              <a:rPr lang="en-US" altLang="zh-CN" sz="700" b="1" dirty="0" err="1" smtClean="0">
                <a:latin typeface="Arial" panose="020B0604020202020204" pitchFamily="34" charset="0"/>
                <a:cs typeface="Arial" panose="020B0604020202020204" pitchFamily="34" charset="0"/>
              </a:rPr>
              <a:t>Warly</a:t>
            </a:r>
            <a:r>
              <a:rPr lang="en-US" altLang="zh-CN" sz="700" b="1" dirty="0" smtClean="0">
                <a:latin typeface="Arial" panose="020B0604020202020204" pitchFamily="34" charset="0"/>
                <a:cs typeface="Arial" panose="020B0604020202020204" pitchFamily="34" charset="0"/>
              </a:rPr>
              <a:t> , drain hunger 33% faster (11.25 or 99.75) Wilbur , drain hunger 33% faster (11.25 or 99.75) only when running on all fours </a:t>
            </a:r>
            <a:r>
              <a:rPr lang="en-US" altLang="zh-CN" sz="700" b="1" dirty="0" err="1" smtClean="0">
                <a:latin typeface="Arial" panose="020B0604020202020204" pitchFamily="34" charset="0"/>
                <a:cs typeface="Arial" panose="020B0604020202020204" pitchFamily="34" charset="0"/>
              </a:rPr>
              <a:t>Warly</a:t>
            </a:r>
            <a:r>
              <a:rPr lang="en-US" altLang="zh-CN" sz="700" b="1" dirty="0" smtClean="0">
                <a:latin typeface="Arial" panose="020B0604020202020204" pitchFamily="34" charset="0"/>
                <a:cs typeface="Arial" panose="020B0604020202020204" pitchFamily="34" charset="0"/>
              </a:rPr>
              <a:t> , drain hunger 20% faster (11.25 or 90) Wes (</a:t>
            </a:r>
            <a:r>
              <a:rPr lang="en-US" altLang="zh-CN" sz="700" b="1" dirty="0" err="1" smtClean="0">
                <a:latin typeface="Arial" panose="020B0604020202020204" pitchFamily="34" charset="0"/>
                <a:cs typeface="Arial" panose="020B0604020202020204" pitchFamily="34" charset="0"/>
              </a:rPr>
              <a:t>singleplayer</a:t>
            </a:r>
            <a:r>
              <a:rPr lang="en-US" altLang="zh-CN" sz="700" b="1" dirty="0" smtClean="0">
                <a:latin typeface="Arial" panose="020B0604020202020204" pitchFamily="34" charset="0"/>
                <a:cs typeface="Arial" panose="020B0604020202020204" pitchFamily="34" charset="0"/>
              </a:rPr>
              <a:t> only), drain hunger 25% faster (12.46875 or 93.75) Wormwood , drain hunger 0%, 33%, 66%, 100% faster (9.375, 11.25, 15.5625, 18.75 or 75, 99.75, 124.6, 150) Wormwood , drain hunger 0%, 6%, 13%, 20% faster (9.375, 9.9375, 10.59375, 11.25 or 75, 79.5, 84.75, 90) Wolfgang (</a:t>
            </a:r>
            <a:r>
              <a:rPr lang="en-US" altLang="zh-CN" sz="700" b="1" dirty="0" err="1" smtClean="0">
                <a:latin typeface="Arial" panose="020B0604020202020204" pitchFamily="34" charset="0"/>
                <a:cs typeface="Arial" panose="020B0604020202020204" pitchFamily="34" charset="0"/>
              </a:rPr>
              <a:t>singleplayer</a:t>
            </a:r>
            <a:r>
              <a:rPr lang="en-US" altLang="zh-CN" sz="700" b="1" dirty="0" smtClean="0">
                <a:latin typeface="Arial" panose="020B0604020202020204" pitchFamily="34" charset="0"/>
                <a:cs typeface="Arial" panose="020B0604020202020204" pitchFamily="34" charset="0"/>
              </a:rPr>
              <a:t> only), drain hunger from 0 to 200% faster (from 9.375 to 28.125 or from 75 to 225) </a:t>
            </a:r>
            <a:r>
              <a:rPr lang="en-US" altLang="zh-CN" sz="700" b="1" dirty="0" err="1" smtClean="0">
                <a:latin typeface="Arial" panose="020B0604020202020204" pitchFamily="34" charset="0"/>
                <a:cs typeface="Arial" panose="020B0604020202020204" pitchFamily="34" charset="0"/>
              </a:rPr>
              <a:t>Wilba</a:t>
            </a:r>
            <a:r>
              <a:rPr lang="en-US" altLang="zh-CN" sz="700" b="1" dirty="0" smtClean="0">
                <a:latin typeface="Arial" panose="020B0604020202020204" pitchFamily="34" charset="0"/>
                <a:cs typeface="Arial" panose="020B0604020202020204" pitchFamily="34" charset="0"/>
              </a:rPr>
              <a:t> in her </a:t>
            </a:r>
            <a:r>
              <a:rPr lang="en-US" altLang="zh-CN" sz="700" b="1" dirty="0" err="1" smtClean="0">
                <a:latin typeface="Arial" panose="020B0604020202020204" pitchFamily="34" charset="0"/>
                <a:cs typeface="Arial" panose="020B0604020202020204" pitchFamily="34" charset="0"/>
              </a:rPr>
              <a:t>Werepig</a:t>
            </a:r>
            <a:r>
              <a:rPr lang="en-US" altLang="zh-CN" sz="700" b="1" dirty="0" smtClean="0">
                <a:latin typeface="Arial" panose="020B0604020202020204" pitchFamily="34" charset="0"/>
                <a:cs typeface="Arial" panose="020B0604020202020204" pitchFamily="34" charset="0"/>
              </a:rPr>
              <a:t> form , drain hunger 400% faster (46.875 or 375) Hunger drain can also be slowed or accelerated: To 60% of base rate by equipping a Belt of Hunger To 75% of base rate by wearing the </a:t>
            </a:r>
            <a:r>
              <a:rPr lang="en-US" altLang="zh-CN" sz="700" b="1" dirty="0" err="1" smtClean="0">
                <a:latin typeface="Arial" panose="020B0604020202020204" pitchFamily="34" charset="0"/>
                <a:cs typeface="Arial" panose="020B0604020202020204" pitchFamily="34" charset="0"/>
              </a:rPr>
              <a:t>Hibearnation</a:t>
            </a:r>
            <a:r>
              <a:rPr lang="en-US" altLang="zh-CN" sz="700" b="1" dirty="0" smtClean="0">
                <a:latin typeface="Arial" panose="020B0604020202020204" pitchFamily="34" charset="0"/>
                <a:cs typeface="Arial" panose="020B0604020202020204" pitchFamily="34" charset="0"/>
              </a:rPr>
              <a:t> Vest To 80% of base rate by poisoning To 75% of base rate by equipping </a:t>
            </a:r>
            <a:r>
              <a:rPr lang="en-US" altLang="zh-CN" sz="700" b="1" dirty="0" err="1" smtClean="0">
                <a:latin typeface="Arial" panose="020B0604020202020204" pitchFamily="34" charset="0"/>
                <a:cs typeface="Arial" panose="020B0604020202020204" pitchFamily="34" charset="0"/>
              </a:rPr>
              <a:t>Funcap</a:t>
            </a:r>
            <a:r>
              <a:rPr lang="en-US" altLang="zh-CN" sz="700" b="1" dirty="0" smtClean="0">
                <a:latin typeface="Arial" panose="020B0604020202020204" pitchFamily="34" charset="0"/>
                <a:cs typeface="Arial" panose="020B0604020202020204" pitchFamily="34" charset="0"/>
              </a:rPr>
              <a:t> If a </a:t>
            </a:r>
            <a:r>
              <a:rPr lang="en-US" altLang="zh-CN" sz="700" b="1" dirty="0" err="1" smtClean="0">
                <a:latin typeface="Arial" panose="020B0604020202020204" pitchFamily="34" charset="0"/>
                <a:cs typeface="Arial" panose="020B0604020202020204" pitchFamily="34" charset="0"/>
              </a:rPr>
              <a:t>Slurper</a:t>
            </a:r>
            <a:r>
              <a:rPr lang="en-US" altLang="zh-CN" sz="700" b="1" dirty="0" smtClean="0">
                <a:latin typeface="Arial" panose="020B0604020202020204" pitchFamily="34" charset="0"/>
                <a:cs typeface="Arial" panose="020B0604020202020204" pitchFamily="34" charset="0"/>
              </a:rPr>
              <a:t> jumps onto the player it will start draining 3 points of hunger every 2 seconds and keep doing so, until it's detached from the head slot. Walter loses only half the normal hunger when Sleeping. Winona will drain 5 hunger when she speed-crafts something. Wolfgang has faster hunger drain when using the Mighty Gym. WX-78 has 20% slower hunger drain when using the Super-</a:t>
            </a:r>
            <a:r>
              <a:rPr lang="en-US" altLang="zh-CN" sz="700" b="1" dirty="0" err="1" smtClean="0">
                <a:latin typeface="Arial" panose="020B0604020202020204" pitchFamily="34" charset="0"/>
                <a:cs typeface="Arial" panose="020B0604020202020204" pitchFamily="34" charset="0"/>
              </a:rPr>
              <a:t>Gastrogain</a:t>
            </a:r>
            <a:r>
              <a:rPr lang="en-US" altLang="zh-CN" sz="700" b="1" dirty="0" smtClean="0">
                <a:latin typeface="Arial" panose="020B0604020202020204" pitchFamily="34" charset="0"/>
                <a:cs typeface="Arial" panose="020B0604020202020204" pitchFamily="34" charset="0"/>
              </a:rPr>
              <a:t> Circuit. Wilson's belly growling When the Hunger meter is emptied, Health will begin to drain at 1.25 points per second until something is eaten or the character dies. Most food will restore the Hunger meter when eaten. The amount restored depends on the food eaten; cooked food typically restores more than raw food. Some food also has the potential to decrease Hunger, Sanity, or Health. Also, when going to sleep in a Straw Roll, Fur Roll, Tent, or a Siesta Lean-to, the character takes an immediate Hunger penalty. Below is a quick reference table for how long a character can survive on a full belly before hunger goes down to 0: Character Real-life seconds Days </a:t>
            </a:r>
            <a:r>
              <a:rPr lang="en-US" altLang="zh-CN" sz="700" b="1" dirty="0" err="1" smtClean="0">
                <a:latin typeface="Arial" panose="020B0604020202020204" pitchFamily="34" charset="0"/>
                <a:cs typeface="Arial" panose="020B0604020202020204" pitchFamily="34" charset="0"/>
              </a:rPr>
              <a:t>Wurt</a:t>
            </a:r>
            <a:r>
              <a:rPr lang="en-US" altLang="zh-CN" sz="700" b="1" dirty="0" smtClean="0">
                <a:latin typeface="Arial" panose="020B0604020202020204" pitchFamily="34" charset="0"/>
                <a:cs typeface="Arial" panose="020B0604020202020204" pitchFamily="34" charset="0"/>
              </a:rPr>
              <a:t> (King of the </a:t>
            </a:r>
            <a:r>
              <a:rPr lang="en-US" altLang="zh-CN" sz="700" b="1" dirty="0" err="1" smtClean="0">
                <a:latin typeface="Arial" panose="020B0604020202020204" pitchFamily="34" charset="0"/>
                <a:cs typeface="Arial" panose="020B0604020202020204" pitchFamily="34" charset="0"/>
              </a:rPr>
              <a:t>Merms</a:t>
            </a:r>
            <a:r>
              <a:rPr lang="en-US" altLang="zh-CN" sz="700" b="1" dirty="0" smtClean="0">
                <a:latin typeface="Arial" panose="020B0604020202020204" pitchFamily="34" charset="0"/>
                <a:cs typeface="Arial" panose="020B0604020202020204" pitchFamily="34" charset="0"/>
              </a:rPr>
              <a:t> alive) 1600 3.33 </a:t>
            </a:r>
            <a:r>
              <a:rPr lang="en-US" altLang="zh-CN" sz="700" b="1" dirty="0" err="1" smtClean="0">
                <a:latin typeface="Arial" panose="020B0604020202020204" pitchFamily="34" charset="0"/>
                <a:cs typeface="Arial" panose="020B0604020202020204" pitchFamily="34" charset="0"/>
              </a:rPr>
              <a:t>Wagstaff</a:t>
            </a:r>
            <a:r>
              <a:rPr lang="en-US" altLang="zh-CN" sz="700" b="1" dirty="0" smtClean="0">
                <a:latin typeface="Arial" panose="020B0604020202020204" pitchFamily="34" charset="0"/>
                <a:cs typeface="Arial" panose="020B0604020202020204" pitchFamily="34" charset="0"/>
              </a:rPr>
              <a:t> 1440 3.0 </a:t>
            </a:r>
            <a:r>
              <a:rPr lang="en-US" altLang="zh-CN" sz="700" b="1" dirty="0" err="1" smtClean="0">
                <a:latin typeface="Arial" panose="020B0604020202020204" pitchFamily="34" charset="0"/>
                <a:cs typeface="Arial" panose="020B0604020202020204" pitchFamily="34" charset="0"/>
              </a:rPr>
              <a:t>Warly</a:t>
            </a:r>
            <a:r>
              <a:rPr lang="en-US" altLang="zh-CN" sz="700" b="1" dirty="0" smtClean="0">
                <a:latin typeface="Arial" panose="020B0604020202020204" pitchFamily="34" charset="0"/>
                <a:cs typeface="Arial" panose="020B0604020202020204" pitchFamily="34" charset="0"/>
              </a:rPr>
              <a:t> 1333 2.77 WX-78 (fully upgraded), </a:t>
            </a:r>
            <a:r>
              <a:rPr lang="en-US" altLang="zh-CN" sz="700" b="1" dirty="0" err="1" smtClean="0">
                <a:latin typeface="Arial" panose="020B0604020202020204" pitchFamily="34" charset="0"/>
                <a:cs typeface="Arial" panose="020B0604020202020204" pitchFamily="34" charset="0"/>
              </a:rPr>
              <a:t>Wilba</a:t>
            </a:r>
            <a:r>
              <a:rPr lang="en-US" altLang="zh-CN" sz="700" b="1" dirty="0" smtClean="0">
                <a:latin typeface="Arial" panose="020B0604020202020204" pitchFamily="34" charset="0"/>
                <a:cs typeface="Arial" panose="020B0604020202020204" pitchFamily="34" charset="0"/>
              </a:rPr>
              <a:t>, </a:t>
            </a:r>
            <a:r>
              <a:rPr lang="en-US" altLang="zh-CN" sz="700" b="1" dirty="0" err="1" smtClean="0">
                <a:latin typeface="Arial" panose="020B0604020202020204" pitchFamily="34" charset="0"/>
                <a:cs typeface="Arial" panose="020B0604020202020204" pitchFamily="34" charset="0"/>
              </a:rPr>
              <a:t>Wurt</a:t>
            </a:r>
            <a:r>
              <a:rPr lang="en-US" altLang="zh-CN" sz="700" b="1" dirty="0" smtClean="0">
                <a:latin typeface="Arial" panose="020B0604020202020204" pitchFamily="34" charset="0"/>
                <a:cs typeface="Arial" panose="020B0604020202020204" pitchFamily="34" charset="0"/>
              </a:rPr>
              <a:t> 1280 2.67 Wolfgang 1278 2.66 </a:t>
            </a:r>
            <a:r>
              <a:rPr lang="en-US" altLang="zh-CN" sz="700" b="1" dirty="0" err="1" smtClean="0">
                <a:latin typeface="Arial" panose="020B0604020202020204" pitchFamily="34" charset="0"/>
                <a:cs typeface="Arial" panose="020B0604020202020204" pitchFamily="34" charset="0"/>
              </a:rPr>
              <a:t>Warly</a:t>
            </a:r>
            <a:r>
              <a:rPr lang="en-US" altLang="zh-CN" sz="700" b="1" dirty="0" smtClean="0">
                <a:latin typeface="Arial" panose="020B0604020202020204" pitchFamily="34" charset="0"/>
                <a:cs typeface="Arial" panose="020B0604020202020204" pitchFamily="34" charset="0"/>
              </a:rPr>
              <a:t> 1203 2.51 </a:t>
            </a:r>
            <a:r>
              <a:rPr lang="en-US" altLang="zh-CN" sz="700" b="1" dirty="0" err="1" smtClean="0">
                <a:latin typeface="Arial" panose="020B0604020202020204" pitchFamily="34" charset="0"/>
                <a:cs typeface="Arial" panose="020B0604020202020204" pitchFamily="34" charset="0"/>
              </a:rPr>
              <a:t>Walani</a:t>
            </a:r>
            <a:r>
              <a:rPr lang="en-US" altLang="zh-CN" sz="700" b="1" dirty="0" smtClean="0">
                <a:latin typeface="Arial" panose="020B0604020202020204" pitchFamily="34" charset="0"/>
                <a:cs typeface="Arial" panose="020B0604020202020204" pitchFamily="34" charset="0"/>
              </a:rPr>
              <a:t> 1164 2.42 Webber, Wilbur, </a:t>
            </a:r>
            <a:r>
              <a:rPr lang="en-US" altLang="zh-CN" sz="700" b="1" dirty="0" err="1" smtClean="0">
                <a:latin typeface="Arial" panose="020B0604020202020204" pitchFamily="34" charset="0"/>
                <a:cs typeface="Arial" panose="020B0604020202020204" pitchFamily="34" charset="0"/>
              </a:rPr>
              <a:t>Wortox</a:t>
            </a:r>
            <a:r>
              <a:rPr lang="en-US" altLang="zh-CN" sz="700" b="1" dirty="0" smtClean="0">
                <a:latin typeface="Arial" panose="020B0604020202020204" pitchFamily="34" charset="0"/>
                <a:cs typeface="Arial" panose="020B0604020202020204" pitchFamily="34" charset="0"/>
              </a:rPr>
              <a:t>, Wanda 1120 2.33 Wilson, Willow, Wendy, </a:t>
            </a:r>
            <a:r>
              <a:rPr lang="en-US" altLang="zh-CN" sz="700" b="1" dirty="0" err="1" smtClean="0">
                <a:latin typeface="Arial" panose="020B0604020202020204" pitchFamily="34" charset="0"/>
                <a:cs typeface="Arial" panose="020B0604020202020204" pitchFamily="34" charset="0"/>
              </a:rPr>
              <a:t>Wickerbottom</a:t>
            </a:r>
            <a:r>
              <a:rPr lang="en-US" altLang="zh-CN" sz="700" b="1" dirty="0" smtClean="0">
                <a:latin typeface="Arial" panose="020B0604020202020204" pitchFamily="34" charset="0"/>
                <a:cs typeface="Arial" panose="020B0604020202020204" pitchFamily="34" charset="0"/>
              </a:rPr>
              <a:t>, </a:t>
            </a:r>
            <a:r>
              <a:rPr lang="en-US" altLang="zh-CN" sz="700" b="1" dirty="0" err="1" smtClean="0">
                <a:latin typeface="Arial" panose="020B0604020202020204" pitchFamily="34" charset="0"/>
                <a:cs typeface="Arial" panose="020B0604020202020204" pitchFamily="34" charset="0"/>
              </a:rPr>
              <a:t>Woodie</a:t>
            </a:r>
            <a:r>
              <a:rPr lang="en-US" altLang="zh-CN" sz="700" b="1" dirty="0" smtClean="0">
                <a:latin typeface="Arial" panose="020B0604020202020204" pitchFamily="34" charset="0"/>
                <a:cs typeface="Arial" panose="020B0604020202020204" pitchFamily="34" charset="0"/>
              </a:rPr>
              <a:t>, Maxwell, </a:t>
            </a:r>
            <a:r>
              <a:rPr lang="en-US" altLang="zh-CN" sz="700" b="1" dirty="0" err="1" smtClean="0">
                <a:latin typeface="Arial" panose="020B0604020202020204" pitchFamily="34" charset="0"/>
                <a:cs typeface="Arial" panose="020B0604020202020204" pitchFamily="34" charset="0"/>
              </a:rPr>
              <a:t>Woodlegs</a:t>
            </a:r>
            <a:r>
              <a:rPr lang="en-US" altLang="zh-CN" sz="700" b="1" dirty="0" smtClean="0">
                <a:latin typeface="Arial" panose="020B0604020202020204" pitchFamily="34" charset="0"/>
                <a:cs typeface="Arial" panose="020B0604020202020204" pitchFamily="34" charset="0"/>
              </a:rPr>
              <a:t>, Wheeler, Winona, Wes 960 2.0 Wormwood 960, 720, 576, 480 2.0, 1.5, 1.2, 1 Wormwood 960, 905, 849, 800 2.0, 1.89, 1.77, 1.67 </a:t>
            </a:r>
            <a:r>
              <a:rPr lang="en-US" altLang="zh-CN" sz="700" b="1" dirty="0" err="1" smtClean="0">
                <a:latin typeface="Arial" panose="020B0604020202020204" pitchFamily="34" charset="0"/>
                <a:cs typeface="Arial" panose="020B0604020202020204" pitchFamily="34" charset="0"/>
              </a:rPr>
              <a:t>Wigfrid</a:t>
            </a:r>
            <a:r>
              <a:rPr lang="en-US" altLang="zh-CN" sz="700" b="1" dirty="0" smtClean="0">
                <a:latin typeface="Arial" panose="020B0604020202020204" pitchFamily="34" charset="0"/>
                <a:cs typeface="Arial" panose="020B0604020202020204" pitchFamily="34" charset="0"/>
              </a:rPr>
              <a:t> 768 1.6 Wes 579 1.21 </a:t>
            </a:r>
            <a:r>
              <a:rPr lang="en-US" altLang="zh-CN" sz="700" b="1" dirty="0" err="1" smtClean="0">
                <a:latin typeface="Arial" panose="020B0604020202020204" pitchFamily="34" charset="0"/>
                <a:cs typeface="Arial" panose="020B0604020202020204" pitchFamily="34" charset="0"/>
              </a:rPr>
              <a:t>Wilba</a:t>
            </a:r>
            <a:r>
              <a:rPr lang="en-US" altLang="zh-CN" sz="700" b="1" dirty="0" smtClean="0">
                <a:latin typeface="Arial" panose="020B0604020202020204" pitchFamily="34" charset="0"/>
                <a:cs typeface="Arial" panose="020B0604020202020204" pitchFamily="34" charset="0"/>
              </a:rPr>
              <a:t> in her </a:t>
            </a:r>
            <a:r>
              <a:rPr lang="en-US" altLang="zh-CN" sz="700" b="1" dirty="0" err="1" smtClean="0">
                <a:latin typeface="Arial" panose="020B0604020202020204" pitchFamily="34" charset="0"/>
                <a:cs typeface="Arial" panose="020B0604020202020204" pitchFamily="34" charset="0"/>
              </a:rPr>
              <a:t>Werepig</a:t>
            </a:r>
            <a:r>
              <a:rPr lang="en-US" altLang="zh-CN" sz="700" b="1" dirty="0" smtClean="0">
                <a:latin typeface="Arial" panose="020B0604020202020204" pitchFamily="34" charset="0"/>
                <a:cs typeface="Arial" panose="020B0604020202020204" pitchFamily="34" charset="0"/>
              </a:rPr>
              <a:t> form 255 0.53 Gallery All stages of Hunger </a:t>
            </a:r>
            <a:r>
              <a:rPr lang="en-US" altLang="zh-CN" sz="700" b="1" dirty="0" err="1" smtClean="0">
                <a:latin typeface="Arial" panose="020B0604020202020204" pitchFamily="34" charset="0"/>
                <a:cs typeface="Arial" panose="020B0604020202020204" pitchFamily="34" charset="0"/>
              </a:rPr>
              <a:t>meter.Wilson</a:t>
            </a:r>
            <a:r>
              <a:rPr lang="en-US" altLang="zh-CN" sz="700" b="1" dirty="0" smtClean="0">
                <a:latin typeface="Arial" panose="020B0604020202020204" pitchFamily="34" charset="0"/>
                <a:cs typeface="Arial" panose="020B0604020202020204" pitchFamily="34" charset="0"/>
              </a:rPr>
              <a:t> starving. The Hunger meter flashes as the Health meter quickly </a:t>
            </a:r>
            <a:r>
              <a:rPr lang="en-US" altLang="zh-CN" sz="700" b="1" dirty="0" err="1" smtClean="0">
                <a:latin typeface="Arial" panose="020B0604020202020204" pitchFamily="34" charset="0"/>
                <a:cs typeface="Arial" panose="020B0604020202020204" pitchFamily="34" charset="0"/>
              </a:rPr>
              <a:t>depletes.The</a:t>
            </a:r>
            <a:r>
              <a:rPr lang="en-US" altLang="zh-CN" sz="700" b="1" dirty="0" smtClean="0">
                <a:latin typeface="Arial" panose="020B0604020202020204" pitchFamily="34" charset="0"/>
                <a:cs typeface="Arial" panose="020B0604020202020204" pitchFamily="34" charset="0"/>
              </a:rPr>
              <a:t> Hunger meter in the very early alpha of Don't </a:t>
            </a:r>
            <a:r>
              <a:rPr lang="en-US" altLang="zh-CN" sz="700" b="1" dirty="0" err="1" smtClean="0">
                <a:latin typeface="Arial" panose="020B0604020202020204" pitchFamily="34" charset="0"/>
                <a:cs typeface="Arial" panose="020B0604020202020204" pitchFamily="34" charset="0"/>
              </a:rPr>
              <a:t>Starve.A</a:t>
            </a:r>
            <a:r>
              <a:rPr lang="en-US" altLang="zh-CN" sz="700" b="1" dirty="0" smtClean="0">
                <a:latin typeface="Arial" panose="020B0604020202020204" pitchFamily="34" charset="0"/>
                <a:cs typeface="Arial" panose="020B0604020202020204" pitchFamily="34" charset="0"/>
              </a:rPr>
              <a:t> pin of the Hunger symbol from </a:t>
            </a:r>
            <a:r>
              <a:rPr lang="en-US" altLang="zh-CN" sz="700" b="1" dirty="0" err="1" smtClean="0">
                <a:latin typeface="Arial" panose="020B0604020202020204" pitchFamily="34" charset="0"/>
                <a:cs typeface="Arial" panose="020B0604020202020204" pitchFamily="34" charset="0"/>
              </a:rPr>
              <a:t>Klei's</a:t>
            </a:r>
            <a:r>
              <a:rPr lang="en-US" altLang="zh-CN" sz="700" b="1" dirty="0" smtClean="0">
                <a:latin typeface="Arial" panose="020B0604020202020204" pitchFamily="34" charset="0"/>
                <a:cs typeface="Arial" panose="020B0604020202020204" pitchFamily="34" charset="0"/>
              </a:rPr>
              <a:t> online store. </a:t>
            </a:r>
            <a:r>
              <a:rPr lang="en-US" altLang="zh-CN" sz="700" dirty="0" smtClean="0">
                <a:latin typeface="Arial" panose="020B0604020202020204" pitchFamily="34" charset="0"/>
                <a:cs typeface="Arial" panose="020B0604020202020204" pitchFamily="34" charset="0"/>
              </a:rPr>
              <a:t>Gameplay </a:t>
            </a:r>
            <a:r>
              <a:rPr lang="en-US" altLang="zh-CN" sz="700" dirty="0" err="1" smtClean="0">
                <a:latin typeface="Arial" panose="020B0604020202020204" pitchFamily="34" charset="0"/>
                <a:cs typeface="Arial" panose="020B0604020202020204" pitchFamily="34" charset="0"/>
              </a:rPr>
              <a:t>Mechanicsview</a:t>
            </a:r>
            <a:r>
              <a:rPr lang="en-US" altLang="zh-CN" sz="700" dirty="0" smtClean="0">
                <a:latin typeface="Arial" panose="020B0604020202020204" pitchFamily="34" charset="0"/>
                <a:cs typeface="Arial" panose="020B0604020202020204" pitchFamily="34" charset="0"/>
              </a:rPr>
              <a:t> Activities Cooking • Crafting • Farming • Combat • Fishing • Sleeping • Beefalo Riding ( Boating ) ( Scrapbooking ) Environment Day-Night Cycle • Moon Cycle • Nightmare Cycle • Earthquake • Lightning • Rain (Strong Winds • Fog • Waves • Flooding • Volcanic Eruption ) (Fog ) </a:t>
            </a:r>
            <a:r>
              <a:rPr lang="en-US" altLang="zh-CN" sz="700" dirty="0">
                <a:latin typeface="Arial" panose="020B0604020202020204" pitchFamily="34" charset="0"/>
                <a:cs typeface="Arial" panose="020B0604020202020204" pitchFamily="34" charset="0"/>
              </a:rPr>
              <a:t>(</a:t>
            </a:r>
            <a:r>
              <a:rPr lang="en-US" altLang="zh-CN" sz="700" dirty="0" err="1">
                <a:latin typeface="Arial" panose="020B0604020202020204" pitchFamily="34" charset="0"/>
                <a:cs typeface="Arial" panose="020B0604020202020204" pitchFamily="34" charset="0"/>
              </a:rPr>
              <a:t>Moonstorm</a:t>
            </a:r>
            <a:r>
              <a:rPr lang="en-US" altLang="zh-CN" sz="700" dirty="0">
                <a:latin typeface="Arial" panose="020B0604020202020204" pitchFamily="34" charset="0"/>
                <a:cs typeface="Arial" panose="020B0604020202020204" pitchFamily="34" charset="0"/>
              </a:rPr>
              <a:t> • Sandstorm ) Seasons Summer • Winter • (Autumn • Spring ) (Mild Season • Hurricane Season • Monsoon Season • Dry Season ) (</a:t>
            </a:r>
            <a:r>
              <a:rPr lang="en-US" altLang="zh-CN" sz="700" dirty="0" smtClean="0">
                <a:latin typeface="Arial" panose="020B0604020202020204" pitchFamily="34" charset="0"/>
                <a:cs typeface="Arial" panose="020B0604020202020204" pitchFamily="34" charset="0"/>
              </a:rPr>
              <a:t>Temperate </a:t>
            </a:r>
            <a:r>
              <a:rPr lang="en-US" altLang="zh-CN" sz="700" dirty="0">
                <a:latin typeface="Arial" panose="020B0604020202020204" pitchFamily="34" charset="0"/>
                <a:cs typeface="Arial" panose="020B0604020202020204" pitchFamily="34" charset="0"/>
              </a:rPr>
              <a:t>Season • Humid Season • Lush Season ) Mechanics Beard • Biome • Characters • Charlie • Controls • Death • Durability • Experience • Fire • Food Spoilage • Freezing • Health • Hunger • Inventory • Light • Map • Naughtiness • Non-renewable resources • Sanity • Saving • Structures (Wetness ) (Overheating ) (Poison ) (Hay Fever • Peculiar Objects • </a:t>
            </a:r>
            <a:r>
              <a:rPr lang="en-US" altLang="zh-CN" sz="700" dirty="0" err="1">
                <a:latin typeface="Arial" panose="020B0604020202020204" pitchFamily="34" charset="0"/>
                <a:cs typeface="Arial" panose="020B0604020202020204" pitchFamily="34" charset="0"/>
              </a:rPr>
              <a:t>Aporkalypse</a:t>
            </a:r>
            <a:r>
              <a:rPr lang="en-US" altLang="zh-CN" sz="700" dirty="0">
                <a:latin typeface="Arial" panose="020B0604020202020204" pitchFamily="34" charset="0"/>
                <a:cs typeface="Arial" panose="020B0604020202020204" pitchFamily="34" charset="0"/>
              </a:rPr>
              <a:t> • Pig Fiesta ) (Enlightenment • Events • Disease • Ghosts • World Regrowth • Skins ) Mode Survival Mode • Adventure Mode • Caves • Ruins • Volcano • World Customization Others Pig Village • Road (Trail) • Graveyard • Ocean • Abyss • Bridge • Set Piece • Things • Morgue Categories </a:t>
            </a:r>
            <a:r>
              <a:rPr lang="en-US" altLang="zh-CN" sz="700" dirty="0" err="1">
                <a:latin typeface="Arial" panose="020B0604020202020204" pitchFamily="34" charset="0"/>
                <a:cs typeface="Arial" panose="020B0604020202020204" pitchFamily="34" charset="0"/>
              </a:rPr>
              <a:t>Categories</a:t>
            </a:r>
            <a:r>
              <a:rPr lang="en-US" altLang="zh-CN" sz="700" dirty="0">
                <a:latin typeface="Arial" panose="020B0604020202020204" pitchFamily="34" charset="0"/>
                <a:cs typeface="Arial" panose="020B0604020202020204" pitchFamily="34" charset="0"/>
              </a:rPr>
              <a:t>: Incomplete Gameplay Languages Deutsch </a:t>
            </a:r>
            <a:r>
              <a:rPr lang="en-US" altLang="zh-CN" sz="700" dirty="0" err="1">
                <a:latin typeface="Arial" panose="020B0604020202020204" pitchFamily="34" charset="0"/>
                <a:cs typeface="Arial" panose="020B0604020202020204" pitchFamily="34" charset="0"/>
              </a:rPr>
              <a:t>Español</a:t>
            </a:r>
            <a:r>
              <a:rPr lang="en-US" altLang="zh-CN" sz="700" dirty="0">
                <a:latin typeface="Arial" panose="020B0604020202020204" pitchFamily="34" charset="0"/>
                <a:cs typeface="Arial" panose="020B0604020202020204" pitchFamily="34" charset="0"/>
              </a:rPr>
              <a:t> </a:t>
            </a:r>
            <a:r>
              <a:rPr lang="en-US" altLang="zh-CN" sz="700" dirty="0" err="1">
                <a:latin typeface="Arial" panose="020B0604020202020204" pitchFamily="34" charset="0"/>
                <a:cs typeface="Arial" panose="020B0604020202020204" pitchFamily="34" charset="0"/>
              </a:rPr>
              <a:t>Français</a:t>
            </a:r>
            <a:r>
              <a:rPr lang="en-US" altLang="zh-CN" sz="700" dirty="0">
                <a:latin typeface="Arial" panose="020B0604020202020204" pitchFamily="34" charset="0"/>
                <a:cs typeface="Arial" panose="020B0604020202020204" pitchFamily="34" charset="0"/>
              </a:rPr>
              <a:t> </a:t>
            </a:r>
            <a:r>
              <a:rPr lang="en-US" altLang="zh-CN" sz="700" dirty="0" err="1">
                <a:latin typeface="Arial" panose="020B0604020202020204" pitchFamily="34" charset="0"/>
                <a:cs typeface="Arial" panose="020B0604020202020204" pitchFamily="34" charset="0"/>
              </a:rPr>
              <a:t>Italiano</a:t>
            </a:r>
            <a:r>
              <a:rPr lang="en-US" altLang="zh-CN" sz="700" dirty="0">
                <a:latin typeface="Arial" panose="020B0604020202020204" pitchFamily="34" charset="0"/>
                <a:cs typeface="Arial" panose="020B0604020202020204" pitchFamily="34" charset="0"/>
              </a:rPr>
              <a:t> </a:t>
            </a:r>
            <a:r>
              <a:rPr lang="zh-CN" altLang="en-US" sz="700" dirty="0">
                <a:latin typeface="Arial" panose="020B0604020202020204" pitchFamily="34" charset="0"/>
                <a:cs typeface="Arial" panose="020B0604020202020204" pitchFamily="34" charset="0"/>
              </a:rPr>
              <a:t>日本語 </a:t>
            </a:r>
            <a:r>
              <a:rPr lang="en-US" altLang="zh-CN" sz="700" dirty="0" err="1">
                <a:latin typeface="Arial" panose="020B0604020202020204" pitchFamily="34" charset="0"/>
                <a:cs typeface="Arial" panose="020B0604020202020204" pitchFamily="34" charset="0"/>
              </a:rPr>
              <a:t>Polski</a:t>
            </a:r>
            <a:r>
              <a:rPr lang="en-US" altLang="zh-CN" sz="700" dirty="0">
                <a:latin typeface="Arial" panose="020B0604020202020204" pitchFamily="34" charset="0"/>
                <a:cs typeface="Arial" panose="020B0604020202020204" pitchFamily="34" charset="0"/>
              </a:rPr>
              <a:t> </a:t>
            </a:r>
            <a:r>
              <a:rPr lang="en-US" altLang="zh-CN" sz="700" dirty="0" err="1">
                <a:latin typeface="Arial" panose="020B0604020202020204" pitchFamily="34" charset="0"/>
                <a:cs typeface="Arial" panose="020B0604020202020204" pitchFamily="34" charset="0"/>
              </a:rPr>
              <a:t>Português</a:t>
            </a:r>
            <a:r>
              <a:rPr lang="en-US" altLang="zh-CN" sz="700" dirty="0">
                <a:latin typeface="Arial" panose="020B0604020202020204" pitchFamily="34" charset="0"/>
                <a:cs typeface="Arial" panose="020B0604020202020204" pitchFamily="34" charset="0"/>
              </a:rPr>
              <a:t> </a:t>
            </a:r>
            <a:r>
              <a:rPr lang="az-Cyrl-AZ" altLang="zh-CN" sz="700" dirty="0">
                <a:latin typeface="Arial" panose="020B0604020202020204" pitchFamily="34" charset="0"/>
                <a:cs typeface="Arial" panose="020B0604020202020204" pitchFamily="34" charset="0"/>
              </a:rPr>
              <a:t>Русский </a:t>
            </a:r>
            <a:r>
              <a:rPr lang="en-US" altLang="zh-CN" sz="700" dirty="0" err="1">
                <a:latin typeface="Arial" panose="020B0604020202020204" pitchFamily="34" charset="0"/>
                <a:cs typeface="Arial" panose="020B0604020202020204" pitchFamily="34" charset="0"/>
              </a:rPr>
              <a:t>Tiếng</a:t>
            </a:r>
            <a:r>
              <a:rPr lang="en-US" altLang="zh-CN" sz="700" dirty="0">
                <a:latin typeface="Arial" panose="020B0604020202020204" pitchFamily="34" charset="0"/>
                <a:cs typeface="Arial" panose="020B0604020202020204" pitchFamily="34" charset="0"/>
              </a:rPr>
              <a:t> </a:t>
            </a:r>
            <a:r>
              <a:rPr lang="en-US" altLang="zh-CN" sz="700" dirty="0" err="1">
                <a:latin typeface="Arial" panose="020B0604020202020204" pitchFamily="34" charset="0"/>
                <a:cs typeface="Arial" panose="020B0604020202020204" pitchFamily="34" charset="0"/>
              </a:rPr>
              <a:t>Việt</a:t>
            </a:r>
            <a:r>
              <a:rPr lang="en-US" altLang="zh-CN" sz="700" dirty="0">
                <a:latin typeface="Arial" panose="020B0604020202020204" pitchFamily="34" charset="0"/>
                <a:cs typeface="Arial" panose="020B0604020202020204" pitchFamily="34" charset="0"/>
              </a:rPr>
              <a:t> </a:t>
            </a:r>
            <a:r>
              <a:rPr lang="zh-CN" altLang="en-US" sz="700" dirty="0">
                <a:latin typeface="Arial" panose="020B0604020202020204" pitchFamily="34" charset="0"/>
                <a:cs typeface="Arial" panose="020B0604020202020204" pitchFamily="34" charset="0"/>
              </a:rPr>
              <a:t>中文 </a:t>
            </a:r>
            <a:r>
              <a:rPr lang="en-US" altLang="zh-CN" sz="700" dirty="0">
                <a:latin typeface="Arial" panose="020B0604020202020204" pitchFamily="34" charset="0"/>
                <a:cs typeface="Arial" panose="020B0604020202020204" pitchFamily="34" charset="0"/>
              </a:rPr>
              <a:t>Community content is available under CC-BY-SA unless otherwise noted. More Fandoms Fantasy Horror Don't Starve Advertisement Fan Feed More Don't Starve Wiki 1 Characters 2 Don't Starve Together 3 Crock Pot Explore properties Fandom </a:t>
            </a:r>
            <a:r>
              <a:rPr lang="en-US" altLang="zh-CN" sz="700" dirty="0" err="1">
                <a:latin typeface="Arial" panose="020B0604020202020204" pitchFamily="34" charset="0"/>
                <a:cs typeface="Arial" panose="020B0604020202020204" pitchFamily="34" charset="0"/>
              </a:rPr>
              <a:t>Muthead</a:t>
            </a:r>
            <a:r>
              <a:rPr lang="en-US" altLang="zh-CN" sz="700" dirty="0">
                <a:latin typeface="Arial" panose="020B0604020202020204" pitchFamily="34" charset="0"/>
                <a:cs typeface="Arial" panose="020B0604020202020204" pitchFamily="34" charset="0"/>
              </a:rPr>
              <a:t> Fanatical Follow Us Overview What is Fandom? About Careers Press Contact Terms of Use Privacy Policy Global Sitemap Local Sitemap Community </a:t>
            </a:r>
            <a:r>
              <a:rPr lang="en-US" altLang="zh-CN" sz="700" dirty="0" err="1">
                <a:latin typeface="Arial" panose="020B0604020202020204" pitchFamily="34" charset="0"/>
                <a:cs typeface="Arial" panose="020B0604020202020204" pitchFamily="34" charset="0"/>
              </a:rPr>
              <a:t>Community</a:t>
            </a:r>
            <a:r>
              <a:rPr lang="en-US" altLang="zh-CN" sz="700" dirty="0">
                <a:latin typeface="Arial" panose="020B0604020202020204" pitchFamily="34" charset="0"/>
                <a:cs typeface="Arial" panose="020B0604020202020204" pitchFamily="34" charset="0"/>
              </a:rPr>
              <a:t> Central Support Help Do Not Sell or Share My Personal Information Advertise Media Kit Contact Fandom Apps Take your favorite fandoms with you and never miss a beat. Don't Starve Wiki is a FANDOM Games Community. View Mobile Site Follow on IG </a:t>
            </a:r>
            <a:r>
              <a:rPr lang="en-US" altLang="zh-CN" sz="700" dirty="0" err="1">
                <a:latin typeface="Arial" panose="020B0604020202020204" pitchFamily="34" charset="0"/>
                <a:cs typeface="Arial" panose="020B0604020202020204" pitchFamily="34" charset="0"/>
              </a:rPr>
              <a:t>TikTok</a:t>
            </a:r>
            <a:r>
              <a:rPr lang="en-US" altLang="zh-CN" sz="700" dirty="0">
                <a:latin typeface="Arial" panose="020B0604020202020204" pitchFamily="34" charset="0"/>
                <a:cs typeface="Arial" panose="020B0604020202020204" pitchFamily="34" charset="0"/>
              </a:rPr>
              <a:t> Join Fan Lab</a:t>
            </a:r>
            <a:endParaRPr lang="en-US" altLang="zh-CN" sz="700" b="0" dirty="0">
              <a:effectLst/>
              <a:latin typeface="Arial" panose="020B0604020202020204" pitchFamily="34" charset="0"/>
              <a:cs typeface="Arial" panose="020B0604020202020204" pitchFamily="34" charset="0"/>
            </a:endParaRPr>
          </a:p>
        </p:txBody>
      </p:sp>
      <p:cxnSp>
        <p:nvCxnSpPr>
          <p:cNvPr id="31" name="直接箭头连接符 30"/>
          <p:cNvCxnSpPr/>
          <p:nvPr/>
        </p:nvCxnSpPr>
        <p:spPr>
          <a:xfrm flipV="1">
            <a:off x="2499360" y="1815253"/>
            <a:ext cx="2323253" cy="8060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128502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1088</TotalTime>
  <Words>2145</Words>
  <Application>Microsoft Office PowerPoint</Application>
  <PresentationFormat>宽屏</PresentationFormat>
  <Paragraphs>120</Paragraphs>
  <Slides>15</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15</vt:i4>
      </vt:variant>
    </vt:vector>
  </HeadingPairs>
  <TitlesOfParts>
    <vt:vector size="21" baseType="lpstr">
      <vt:lpstr>等线</vt:lpstr>
      <vt:lpstr>等线 Light</vt:lpstr>
      <vt:lpstr>微软雅黑</vt:lpstr>
      <vt:lpstr>Arial</vt:lpstr>
      <vt:lpstr>Arial Black</vt:lpstr>
      <vt:lpstr>Office 主题​​</vt:lpstr>
      <vt:lpstr>DST-GPT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References</vt:lpstr>
    </vt:vector>
  </TitlesOfParts>
  <Company>P R 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User</dc:creator>
  <cp:lastModifiedBy>Windows User</cp:lastModifiedBy>
  <cp:revision>133</cp:revision>
  <dcterms:created xsi:type="dcterms:W3CDTF">2024-02-08T13:01:31Z</dcterms:created>
  <dcterms:modified xsi:type="dcterms:W3CDTF">2024-02-15T16:39:00Z</dcterms:modified>
</cp:coreProperties>
</file>

<file path=docProps/thumbnail.jpeg>
</file>